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92" r:id="rId2"/>
    <p:sldId id="303" r:id="rId3"/>
    <p:sldId id="256" r:id="rId4"/>
    <p:sldId id="291" r:id="rId5"/>
    <p:sldId id="289" r:id="rId6"/>
    <p:sldId id="290" r:id="rId7"/>
    <p:sldId id="293" r:id="rId8"/>
    <p:sldId id="295" r:id="rId9"/>
    <p:sldId id="296" r:id="rId10"/>
    <p:sldId id="298" r:id="rId11"/>
    <p:sldId id="299" r:id="rId12"/>
    <p:sldId id="300" r:id="rId13"/>
    <p:sldId id="301" r:id="rId14"/>
    <p:sldId id="276" r:id="rId15"/>
    <p:sldId id="281" r:id="rId16"/>
    <p:sldId id="304" r:id="rId17"/>
    <p:sldId id="302" r:id="rId18"/>
  </p:sldIdLst>
  <p:sldSz cx="9144000" cy="6858000" type="screen4x3"/>
  <p:notesSz cx="6888163" cy="100203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8B141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57" autoAdjust="0"/>
    <p:restoredTop sz="94796" autoAdjust="0"/>
  </p:normalViewPr>
  <p:slideViewPr>
    <p:cSldViewPr>
      <p:cViewPr>
        <p:scale>
          <a:sx n="75" d="100"/>
          <a:sy n="75" d="100"/>
        </p:scale>
        <p:origin x="-1860" y="66"/>
      </p:cViewPr>
      <p:guideLst>
        <p:guide orient="horz" pos="2160"/>
        <p:guide pos="2880"/>
      </p:guideLst>
    </p:cSldViewPr>
  </p:slideViewPr>
  <p:outlineViewPr>
    <p:cViewPr>
      <p:scale>
        <a:sx n="33" d="100"/>
        <a:sy n="33" d="100"/>
      </p:scale>
      <p:origin x="0" y="585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84871" cy="501015"/>
          </a:xfrm>
          <a:prstGeom prst="rect">
            <a:avLst/>
          </a:prstGeom>
        </p:spPr>
        <p:txBody>
          <a:bodyPr vert="horz" lIns="96607" tIns="48303" rIns="96607" bIns="48303" rtlCol="0"/>
          <a:lstStyle>
            <a:lvl1pPr algn="l">
              <a:defRPr sz="1300"/>
            </a:lvl1pPr>
          </a:lstStyle>
          <a:p>
            <a:endParaRPr lang="ru-RU"/>
          </a:p>
        </p:txBody>
      </p:sp>
      <p:sp>
        <p:nvSpPr>
          <p:cNvPr id="3" name="Дата 2"/>
          <p:cNvSpPr>
            <a:spLocks noGrp="1"/>
          </p:cNvSpPr>
          <p:nvPr>
            <p:ph type="dt" idx="1"/>
          </p:nvPr>
        </p:nvSpPr>
        <p:spPr>
          <a:xfrm>
            <a:off x="3901699" y="0"/>
            <a:ext cx="2984871" cy="501015"/>
          </a:xfrm>
          <a:prstGeom prst="rect">
            <a:avLst/>
          </a:prstGeom>
        </p:spPr>
        <p:txBody>
          <a:bodyPr vert="horz" lIns="96607" tIns="48303" rIns="96607" bIns="48303" rtlCol="0"/>
          <a:lstStyle>
            <a:lvl1pPr algn="r">
              <a:defRPr sz="1300"/>
            </a:lvl1pPr>
          </a:lstStyle>
          <a:p>
            <a:fld id="{8E5600FD-FC0C-4D9A-8A92-1A9FB943DAB1}" type="datetimeFigureOut">
              <a:rPr lang="ru-RU" smtClean="0"/>
              <a:pPr/>
              <a:t>28.03.2016</a:t>
            </a:fld>
            <a:endParaRPr lang="ru-RU"/>
          </a:p>
        </p:txBody>
      </p:sp>
      <p:sp>
        <p:nvSpPr>
          <p:cNvPr id="4" name="Образ слайда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6607" tIns="48303" rIns="96607" bIns="48303" rtlCol="0" anchor="ctr"/>
          <a:lstStyle/>
          <a:p>
            <a:endParaRPr lang="ru-RU"/>
          </a:p>
        </p:txBody>
      </p:sp>
      <p:sp>
        <p:nvSpPr>
          <p:cNvPr id="5" name="Заметки 4"/>
          <p:cNvSpPr>
            <a:spLocks noGrp="1"/>
          </p:cNvSpPr>
          <p:nvPr>
            <p:ph type="body" sz="quarter" idx="3"/>
          </p:nvPr>
        </p:nvSpPr>
        <p:spPr>
          <a:xfrm>
            <a:off x="688817" y="4759644"/>
            <a:ext cx="5510530" cy="4509135"/>
          </a:xfrm>
          <a:prstGeom prst="rect">
            <a:avLst/>
          </a:prstGeom>
        </p:spPr>
        <p:txBody>
          <a:bodyPr vert="horz" lIns="96607" tIns="48303" rIns="96607" bIns="48303"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1" y="9517547"/>
            <a:ext cx="2984871" cy="501015"/>
          </a:xfrm>
          <a:prstGeom prst="rect">
            <a:avLst/>
          </a:prstGeom>
        </p:spPr>
        <p:txBody>
          <a:bodyPr vert="horz" lIns="96607" tIns="48303" rIns="96607" bIns="48303" rtlCol="0" anchor="b"/>
          <a:lstStyle>
            <a:lvl1pPr algn="l">
              <a:defRPr sz="1300"/>
            </a:lvl1pPr>
          </a:lstStyle>
          <a:p>
            <a:endParaRPr lang="ru-RU"/>
          </a:p>
        </p:txBody>
      </p:sp>
      <p:sp>
        <p:nvSpPr>
          <p:cNvPr id="7" name="Номер слайда 6"/>
          <p:cNvSpPr>
            <a:spLocks noGrp="1"/>
          </p:cNvSpPr>
          <p:nvPr>
            <p:ph type="sldNum" sz="quarter" idx="5"/>
          </p:nvPr>
        </p:nvSpPr>
        <p:spPr>
          <a:xfrm>
            <a:off x="3901699" y="9517547"/>
            <a:ext cx="2984871" cy="501015"/>
          </a:xfrm>
          <a:prstGeom prst="rect">
            <a:avLst/>
          </a:prstGeom>
        </p:spPr>
        <p:txBody>
          <a:bodyPr vert="horz" lIns="96607" tIns="48303" rIns="96607" bIns="48303" rtlCol="0" anchor="b"/>
          <a:lstStyle>
            <a:lvl1pPr algn="r">
              <a:defRPr sz="1300"/>
            </a:lvl1pPr>
          </a:lstStyle>
          <a:p>
            <a:fld id="{E860D9F9-6ABF-4ABB-87A7-56A6AE32B47B}"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AF8461A6-4584-4A57-BEC0-0B1EA8EFEB8B}" type="datetimeFigureOut">
              <a:rPr lang="ru-RU" smtClean="0"/>
              <a:pPr/>
              <a:t>28.03.2016</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B68C470A-8C09-4B8C-95E2-8BC0D6DB1F7A}"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AF8461A6-4584-4A57-BEC0-0B1EA8EFEB8B}" type="datetimeFigureOut">
              <a:rPr lang="ru-RU" smtClean="0"/>
              <a:pPr/>
              <a:t>28.03.2016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68C470A-8C09-4B8C-95E2-8BC0D6DB1F7A}"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AF8461A6-4584-4A57-BEC0-0B1EA8EFEB8B}" type="datetimeFigureOut">
              <a:rPr lang="ru-RU" smtClean="0"/>
              <a:pPr/>
              <a:t>28.03.2016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68C470A-8C09-4B8C-95E2-8BC0D6DB1F7A}"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AF8461A6-4584-4A57-BEC0-0B1EA8EFEB8B}" type="datetimeFigureOut">
              <a:rPr lang="ru-RU" smtClean="0"/>
              <a:pPr/>
              <a:t>28.03.2016</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B68C470A-8C09-4B8C-95E2-8BC0D6DB1F7A}"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AF8461A6-4584-4A57-BEC0-0B1EA8EFEB8B}" type="datetimeFigureOut">
              <a:rPr lang="ru-RU" smtClean="0"/>
              <a:pPr/>
              <a:t>28.03.2016</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B68C470A-8C09-4B8C-95E2-8BC0D6DB1F7A}"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AF8461A6-4584-4A57-BEC0-0B1EA8EFEB8B}" type="datetimeFigureOut">
              <a:rPr lang="ru-RU" smtClean="0"/>
              <a:pPr/>
              <a:t>28.03.2016</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B68C470A-8C09-4B8C-95E2-8BC0D6DB1F7A}"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AF8461A6-4584-4A57-BEC0-0B1EA8EFEB8B}" type="datetimeFigureOut">
              <a:rPr lang="ru-RU" smtClean="0"/>
              <a:pPr/>
              <a:t>28.03.2016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B68C470A-8C09-4B8C-95E2-8BC0D6DB1F7A}"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AF8461A6-4584-4A57-BEC0-0B1EA8EFEB8B}" type="datetimeFigureOut">
              <a:rPr lang="ru-RU" smtClean="0"/>
              <a:pPr/>
              <a:t>28.03.2016</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68C470A-8C09-4B8C-95E2-8BC0D6DB1F7A}"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AF8461A6-4584-4A57-BEC0-0B1EA8EFEB8B}" type="datetimeFigureOut">
              <a:rPr lang="ru-RU" smtClean="0"/>
              <a:pPr/>
              <a:t>28.03.2016</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68C470A-8C09-4B8C-95E2-8BC0D6DB1F7A}"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AF8461A6-4584-4A57-BEC0-0B1EA8EFEB8B}" type="datetimeFigureOut">
              <a:rPr lang="ru-RU" smtClean="0"/>
              <a:pPr/>
              <a:t>28.03.2016</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68C470A-8C09-4B8C-95E2-8BC0D6DB1F7A}"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AF8461A6-4584-4A57-BEC0-0B1EA8EFEB8B}" type="datetimeFigureOut">
              <a:rPr lang="ru-RU" smtClean="0"/>
              <a:pPr/>
              <a:t>28.03.2016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B68C470A-8C09-4B8C-95E2-8BC0D6DB1F7A}"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6000" r="-6000"/>
          </a:stretch>
        </a:blipFill>
        <a:effectLst/>
      </p:bgPr>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AF8461A6-4584-4A57-BEC0-0B1EA8EFEB8B}" type="datetimeFigureOut">
              <a:rPr lang="ru-RU" smtClean="0"/>
              <a:pPr/>
              <a:t>28.03.2016</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B68C470A-8C09-4B8C-95E2-8BC0D6DB1F7A}"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1"/>
          </p:nvPr>
        </p:nvSpPr>
        <p:spPr>
          <a:xfrm>
            <a:off x="0" y="2708920"/>
            <a:ext cx="9144000" cy="4149080"/>
          </a:xfrm>
        </p:spPr>
        <p:txBody>
          <a:bodyPr>
            <a:normAutofit/>
          </a:bodyPr>
          <a:lstStyle/>
          <a:p>
            <a:pPr algn="ctr">
              <a:buNone/>
            </a:pPr>
            <a:r>
              <a:rPr lang="ru-RU" b="1" dirty="0" smtClean="0">
                <a:solidFill>
                  <a:schemeClr val="accent6">
                    <a:lumMod val="50000"/>
                  </a:schemeClr>
                </a:solidFill>
                <a:latin typeface="Arial Unicode MS" pitchFamily="34" charset="-128"/>
                <a:ea typeface="Arial Unicode MS" pitchFamily="34" charset="-128"/>
                <a:cs typeface="Arial Unicode MS" pitchFamily="34" charset="-128"/>
              </a:rPr>
              <a:t>АПК «СКВОРЦОВО»</a:t>
            </a:r>
          </a:p>
          <a:p>
            <a:pPr algn="ctr">
              <a:buNone/>
            </a:pPr>
            <a:endParaRPr lang="ru-RU" b="1" dirty="0" smtClean="0">
              <a:solidFill>
                <a:schemeClr val="accent6">
                  <a:lumMod val="50000"/>
                </a:schemeClr>
              </a:solidFill>
              <a:latin typeface="Arial Unicode MS" pitchFamily="34" charset="-128"/>
              <a:ea typeface="Arial Unicode MS" pitchFamily="34" charset="-128"/>
              <a:cs typeface="Arial Unicode MS" pitchFamily="34" charset="-128"/>
            </a:endParaRPr>
          </a:p>
          <a:p>
            <a:pPr algn="ctr">
              <a:buNone/>
            </a:pPr>
            <a:r>
              <a:rPr lang="ru-RU" sz="2800" b="1" dirty="0" smtClean="0">
                <a:solidFill>
                  <a:schemeClr val="accent6">
                    <a:lumMod val="50000"/>
                  </a:schemeClr>
                </a:solidFill>
                <a:latin typeface="Arial Unicode MS" pitchFamily="34" charset="-128"/>
                <a:ea typeface="Arial Unicode MS" pitchFamily="34" charset="-128"/>
                <a:cs typeface="Arial Unicode MS" pitchFamily="34" charset="-128"/>
              </a:rPr>
              <a:t>СОЦИАЛЬНО ОТВЕТСТВЕННОЕ ПРЕДПРИЯТИЕ</a:t>
            </a:r>
            <a:endParaRPr lang="ru-RU" sz="2800" b="1" dirty="0">
              <a:solidFill>
                <a:schemeClr val="accent6">
                  <a:lumMod val="50000"/>
                </a:schemeClr>
              </a:solidFill>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323528" y="1052736"/>
            <a:ext cx="8496944" cy="1323439"/>
          </a:xfrm>
          <a:prstGeom prst="rect">
            <a:avLst/>
          </a:prstGeom>
        </p:spPr>
        <p:txBody>
          <a:bodyPr wrap="square">
            <a:spAutoFit/>
          </a:bodyPr>
          <a:lstStyle/>
          <a:p>
            <a:endParaRPr lang="ru-RU" sz="2000" dirty="0" smtClean="0">
              <a:solidFill>
                <a:schemeClr val="accent6">
                  <a:lumMod val="50000"/>
                </a:schemeClr>
              </a:solidFill>
            </a:endParaRPr>
          </a:p>
          <a:p>
            <a:pPr>
              <a:buFontTx/>
              <a:buChar char="-"/>
            </a:pPr>
            <a:endParaRPr lang="ru-RU" b="1" dirty="0" smtClean="0">
              <a:solidFill>
                <a:schemeClr val="accent3">
                  <a:lumMod val="50000"/>
                </a:schemeClr>
              </a:solidFill>
              <a:cs typeface="Arial" pitchFamily="34" charset="0"/>
            </a:endParaRPr>
          </a:p>
          <a:p>
            <a:pPr>
              <a:lnSpc>
                <a:spcPct val="150000"/>
              </a:lnSpc>
            </a:pPr>
            <a:endParaRPr lang="ru-RU" sz="1600" b="1" dirty="0" smtClean="0">
              <a:solidFill>
                <a:schemeClr val="accent3">
                  <a:lumMod val="50000"/>
                </a:schemeClr>
              </a:solidFill>
              <a:latin typeface="Arial" pitchFamily="34" charset="0"/>
              <a:cs typeface="Arial" pitchFamily="34" charset="0"/>
            </a:endParaRPr>
          </a:p>
          <a:p>
            <a:pPr>
              <a:buFont typeface="Arial" pitchFamily="34" charset="0"/>
              <a:buChar char="•"/>
            </a:pPr>
            <a:endParaRPr lang="ru-RU" dirty="0"/>
          </a:p>
        </p:txBody>
      </p:sp>
      <p:sp>
        <p:nvSpPr>
          <p:cNvPr id="12" name="Прямоугольник 11"/>
          <p:cNvSpPr/>
          <p:nvPr/>
        </p:nvSpPr>
        <p:spPr>
          <a:xfrm>
            <a:off x="395536" y="704890"/>
            <a:ext cx="8424936" cy="707886"/>
          </a:xfrm>
          <a:prstGeom prst="rect">
            <a:avLst/>
          </a:prstGeom>
        </p:spPr>
        <p:txBody>
          <a:bodyPr wrap="square">
            <a:spAutoFit/>
          </a:bodyPr>
          <a:lstStyle/>
          <a:p>
            <a:pPr algn="ctr"/>
            <a:r>
              <a:rPr lang="ru-RU" sz="2000" b="1" dirty="0" smtClean="0">
                <a:solidFill>
                  <a:schemeClr val="accent6">
                    <a:lumMod val="50000"/>
                  </a:schemeClr>
                </a:solidFill>
                <a:latin typeface="Arial" pitchFamily="34" charset="0"/>
                <a:cs typeface="Arial" pitchFamily="34" charset="0"/>
              </a:rPr>
              <a:t>Мотивационные конкурсы для детей</a:t>
            </a:r>
            <a:endParaRPr lang="ru-RU" sz="2000" dirty="0" smtClean="0">
              <a:solidFill>
                <a:schemeClr val="accent6">
                  <a:lumMod val="50000"/>
                </a:schemeClr>
              </a:solidFill>
              <a:latin typeface="Arial" pitchFamily="34" charset="0"/>
              <a:cs typeface="Arial" pitchFamily="34" charset="0"/>
            </a:endParaRPr>
          </a:p>
          <a:p>
            <a:pPr lvl="0" algn="ctr"/>
            <a:endParaRPr lang="ru-RU" sz="2000" b="1" dirty="0" smtClean="0">
              <a:solidFill>
                <a:srgbClr val="C17529">
                  <a:lumMod val="50000"/>
                </a:srgbClr>
              </a:solidFill>
              <a:latin typeface="Arial" pitchFamily="34" charset="0"/>
              <a:cs typeface="Arial" pitchFamily="34" charset="0"/>
            </a:endParaRPr>
          </a:p>
        </p:txBody>
      </p:sp>
      <p:sp>
        <p:nvSpPr>
          <p:cNvPr id="4" name="Прямоугольник 3"/>
          <p:cNvSpPr/>
          <p:nvPr/>
        </p:nvSpPr>
        <p:spPr>
          <a:xfrm>
            <a:off x="251520" y="1052736"/>
            <a:ext cx="8640960" cy="4555093"/>
          </a:xfrm>
          <a:prstGeom prst="rect">
            <a:avLst/>
          </a:prstGeom>
        </p:spPr>
        <p:txBody>
          <a:bodyPr wrap="square">
            <a:spAutoFit/>
          </a:bodyPr>
          <a:lstStyle/>
          <a:p>
            <a:endParaRPr lang="ru-RU" dirty="0" smtClean="0">
              <a:solidFill>
                <a:schemeClr val="accent6">
                  <a:lumMod val="50000"/>
                </a:schemeClr>
              </a:solidFill>
              <a:latin typeface="Times New Roman" pitchFamily="18" charset="0"/>
              <a:cs typeface="Times New Roman" pitchFamily="18" charset="0"/>
            </a:endParaRPr>
          </a:p>
          <a:p>
            <a:r>
              <a:rPr lang="ru-RU" dirty="0" smtClean="0">
                <a:solidFill>
                  <a:schemeClr val="accent6">
                    <a:lumMod val="50000"/>
                  </a:schemeClr>
                </a:solidFill>
                <a:latin typeface="Times New Roman" pitchFamily="18" charset="0"/>
                <a:cs typeface="Times New Roman" pitchFamily="18" charset="0"/>
              </a:rPr>
              <a:t>Были инициированы, подготовлены и проведены конкурсы  для детей:</a:t>
            </a:r>
          </a:p>
          <a:p>
            <a:r>
              <a:rPr lang="ru-RU" dirty="0" smtClean="0">
                <a:solidFill>
                  <a:schemeClr val="accent6">
                    <a:lumMod val="50000"/>
                  </a:schemeClr>
                </a:solidFill>
                <a:latin typeface="Times New Roman" pitchFamily="18" charset="0"/>
                <a:cs typeface="Times New Roman" pitchFamily="18" charset="0"/>
              </a:rPr>
              <a:t>- «Ты самый лучший» - 2010 г, </a:t>
            </a:r>
          </a:p>
          <a:p>
            <a:r>
              <a:rPr lang="ru-RU" dirty="0" smtClean="0">
                <a:solidFill>
                  <a:schemeClr val="accent6">
                    <a:lumMod val="50000"/>
                  </a:schemeClr>
                </a:solidFill>
                <a:latin typeface="Times New Roman" pitchFamily="18" charset="0"/>
                <a:cs typeface="Times New Roman" pitchFamily="18" charset="0"/>
              </a:rPr>
              <a:t>- «Награда за талант»- 2012 г,</a:t>
            </a:r>
          </a:p>
          <a:p>
            <a:r>
              <a:rPr lang="ru-RU" dirty="0" smtClean="0">
                <a:solidFill>
                  <a:schemeClr val="accent6">
                    <a:lumMod val="50000"/>
                  </a:schemeClr>
                </a:solidFill>
                <a:latin typeface="Times New Roman" pitchFamily="18" charset="0"/>
                <a:cs typeface="Times New Roman" pitchFamily="18" charset="0"/>
              </a:rPr>
              <a:t>- «Береги свой родной край»- 2014 г.</a:t>
            </a:r>
          </a:p>
          <a:p>
            <a:r>
              <a:rPr lang="ru-RU" dirty="0" smtClean="0">
                <a:solidFill>
                  <a:schemeClr val="accent6">
                    <a:lumMod val="50000"/>
                  </a:schemeClr>
                </a:solidFill>
                <a:latin typeface="Times New Roman" pitchFamily="18" charset="0"/>
                <a:cs typeface="Times New Roman" pitchFamily="18" charset="0"/>
              </a:rPr>
              <a:t>Победители Конкурсов получили ценные подарки от ТМ «Скворцово».</a:t>
            </a:r>
            <a:endParaRPr lang="ru-RU" b="1" i="1" u="sng" dirty="0" smtClean="0">
              <a:solidFill>
                <a:schemeClr val="accent6">
                  <a:lumMod val="50000"/>
                </a:schemeClr>
              </a:solidFill>
              <a:latin typeface="Times New Roman" pitchFamily="18" charset="0"/>
              <a:cs typeface="Times New Roman" pitchFamily="18" charset="0"/>
            </a:endParaRPr>
          </a:p>
          <a:p>
            <a:endParaRPr lang="ru-RU" dirty="0" smtClean="0">
              <a:solidFill>
                <a:schemeClr val="accent6">
                  <a:lumMod val="50000"/>
                </a:schemeClr>
              </a:solidFill>
              <a:latin typeface="Constantia" pitchFamily="18" charset="0"/>
            </a:endParaRPr>
          </a:p>
          <a:p>
            <a:endParaRPr lang="ru-RU" dirty="0" smtClean="0">
              <a:solidFill>
                <a:schemeClr val="accent6">
                  <a:lumMod val="50000"/>
                </a:schemeClr>
              </a:solidFill>
              <a:latin typeface="Constantia" pitchFamily="18" charset="0"/>
            </a:endParaRPr>
          </a:p>
          <a:p>
            <a:endParaRPr lang="ru-RU" sz="2000" b="1" dirty="0" smtClean="0">
              <a:solidFill>
                <a:schemeClr val="accent6">
                  <a:lumMod val="50000"/>
                </a:schemeClr>
              </a:solidFill>
              <a:latin typeface="Constantia" pitchFamily="18" charset="0"/>
            </a:endParaRPr>
          </a:p>
          <a:p>
            <a:endParaRPr lang="ru-RU" dirty="0" smtClean="0">
              <a:solidFill>
                <a:schemeClr val="accent6">
                  <a:lumMod val="50000"/>
                </a:schemeClr>
              </a:solidFill>
              <a:latin typeface="Constantia" pitchFamily="18" charset="0"/>
            </a:endParaRPr>
          </a:p>
          <a:p>
            <a:endParaRPr lang="ru-RU" dirty="0" smtClean="0">
              <a:solidFill>
                <a:schemeClr val="accent6">
                  <a:lumMod val="50000"/>
                </a:schemeClr>
              </a:solidFill>
              <a:latin typeface="Constantia" pitchFamily="18" charset="0"/>
            </a:endParaRPr>
          </a:p>
          <a:p>
            <a:r>
              <a:rPr lang="ru-RU" dirty="0" smtClean="0">
                <a:solidFill>
                  <a:schemeClr val="accent6">
                    <a:lumMod val="50000"/>
                  </a:schemeClr>
                </a:solidFill>
                <a:latin typeface="Constantia" pitchFamily="18" charset="0"/>
              </a:rPr>
              <a:t> </a:t>
            </a:r>
          </a:p>
          <a:p>
            <a:endParaRPr lang="ru-RU" dirty="0" smtClean="0"/>
          </a:p>
          <a:p>
            <a:endParaRPr lang="ru-RU" dirty="0" smtClean="0">
              <a:solidFill>
                <a:schemeClr val="accent6">
                  <a:lumMod val="50000"/>
                </a:schemeClr>
              </a:solidFill>
              <a:latin typeface="Constantia" pitchFamily="18" charset="0"/>
            </a:endParaRPr>
          </a:p>
          <a:p>
            <a:endParaRPr lang="ru-RU" dirty="0" smtClean="0">
              <a:solidFill>
                <a:schemeClr val="accent6">
                  <a:lumMod val="50000"/>
                </a:schemeClr>
              </a:solidFill>
              <a:latin typeface="Constantia" pitchFamily="18" charset="0"/>
            </a:endParaRPr>
          </a:p>
          <a:p>
            <a:endParaRPr lang="ru-RU" dirty="0">
              <a:latin typeface="Arial" pitchFamily="34" charset="0"/>
              <a:cs typeface="Arial" pitchFamily="34" charset="0"/>
            </a:endParaRPr>
          </a:p>
        </p:txBody>
      </p:sp>
      <p:pic>
        <p:nvPicPr>
          <p:cNvPr id="6146" name="Picture 2" descr="D:\Документы\Маркетинг\все фото\СЛАЙДШОУ ДЛЯ ИГОРЯ ВИТАЛЬЕВИЧА\и социалка\ты самый лучший.jpg"/>
          <p:cNvPicPr>
            <a:picLocks noChangeAspect="1" noChangeArrowheads="1"/>
          </p:cNvPicPr>
          <p:nvPr/>
        </p:nvPicPr>
        <p:blipFill>
          <a:blip r:embed="rId2" cstate="print"/>
          <a:srcRect/>
          <a:stretch>
            <a:fillRect/>
          </a:stretch>
        </p:blipFill>
        <p:spPr bwMode="auto">
          <a:xfrm>
            <a:off x="251520" y="2852936"/>
            <a:ext cx="5616624" cy="3746288"/>
          </a:xfrm>
          <a:prstGeom prst="rect">
            <a:avLst/>
          </a:prstGeom>
          <a:solidFill>
            <a:schemeClr val="accent6">
              <a:lumMod val="50000"/>
            </a:schemeClr>
          </a:solidFill>
          <a:ln w="12700">
            <a:solidFill>
              <a:schemeClr val="tx1"/>
            </a:solidFill>
          </a:ln>
          <a:effectLst>
            <a:outerShdw blurRad="50800" dist="38100" dir="2700000" algn="tl" rotWithShape="0">
              <a:prstClr val="black">
                <a:alpha val="40000"/>
              </a:prstClr>
            </a:outerShdw>
          </a:effectLst>
        </p:spPr>
      </p:pic>
      <p:pic>
        <p:nvPicPr>
          <p:cNvPr id="6147" name="Picture 3" descr="D:\Документы\Маркетинг\все фото\СЛАЙДШОУ ДЛЯ ИГОРЯ ВИТАЛЬЕВИЧА\дир и дев.JPG"/>
          <p:cNvPicPr>
            <a:picLocks noChangeAspect="1" noChangeArrowheads="1"/>
          </p:cNvPicPr>
          <p:nvPr/>
        </p:nvPicPr>
        <p:blipFill>
          <a:blip r:embed="rId3" cstate="print"/>
          <a:srcRect/>
          <a:stretch>
            <a:fillRect/>
          </a:stretch>
        </p:blipFill>
        <p:spPr bwMode="auto">
          <a:xfrm>
            <a:off x="6372200" y="2871972"/>
            <a:ext cx="2376264" cy="3509356"/>
          </a:xfrm>
          <a:prstGeom prst="rect">
            <a:avLst/>
          </a:prstGeom>
          <a:solidFill>
            <a:schemeClr val="accent6">
              <a:lumMod val="50000"/>
            </a:schemeClr>
          </a:solidFill>
          <a:ln w="12700">
            <a:solidFill>
              <a:schemeClr val="tx1"/>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323528" y="1052736"/>
            <a:ext cx="8496944" cy="1323439"/>
          </a:xfrm>
          <a:prstGeom prst="rect">
            <a:avLst/>
          </a:prstGeom>
        </p:spPr>
        <p:txBody>
          <a:bodyPr wrap="square">
            <a:spAutoFit/>
          </a:bodyPr>
          <a:lstStyle/>
          <a:p>
            <a:endParaRPr lang="ru-RU" sz="2000" dirty="0" smtClean="0">
              <a:solidFill>
                <a:schemeClr val="accent6">
                  <a:lumMod val="50000"/>
                </a:schemeClr>
              </a:solidFill>
            </a:endParaRPr>
          </a:p>
          <a:p>
            <a:pPr>
              <a:buFontTx/>
              <a:buChar char="-"/>
            </a:pPr>
            <a:endParaRPr lang="ru-RU" b="1" dirty="0" smtClean="0">
              <a:solidFill>
                <a:schemeClr val="accent3">
                  <a:lumMod val="50000"/>
                </a:schemeClr>
              </a:solidFill>
              <a:cs typeface="Arial" pitchFamily="34" charset="0"/>
            </a:endParaRPr>
          </a:p>
          <a:p>
            <a:pPr>
              <a:lnSpc>
                <a:spcPct val="150000"/>
              </a:lnSpc>
            </a:pPr>
            <a:endParaRPr lang="ru-RU" sz="1600" b="1" dirty="0" smtClean="0">
              <a:solidFill>
                <a:schemeClr val="accent3">
                  <a:lumMod val="50000"/>
                </a:schemeClr>
              </a:solidFill>
              <a:latin typeface="Arial" pitchFamily="34" charset="0"/>
              <a:cs typeface="Arial" pitchFamily="34" charset="0"/>
            </a:endParaRPr>
          </a:p>
          <a:p>
            <a:pPr>
              <a:buFont typeface="Arial" pitchFamily="34" charset="0"/>
              <a:buChar char="•"/>
            </a:pPr>
            <a:endParaRPr lang="ru-RU" dirty="0"/>
          </a:p>
        </p:txBody>
      </p:sp>
      <p:sp>
        <p:nvSpPr>
          <p:cNvPr id="12" name="Прямоугольник 11"/>
          <p:cNvSpPr/>
          <p:nvPr/>
        </p:nvSpPr>
        <p:spPr>
          <a:xfrm>
            <a:off x="395536" y="704890"/>
            <a:ext cx="8424936" cy="707886"/>
          </a:xfrm>
          <a:prstGeom prst="rect">
            <a:avLst/>
          </a:prstGeom>
        </p:spPr>
        <p:txBody>
          <a:bodyPr wrap="square">
            <a:spAutoFit/>
          </a:bodyPr>
          <a:lstStyle/>
          <a:p>
            <a:pPr algn="ctr"/>
            <a:r>
              <a:rPr lang="ru-RU" sz="2000" b="1" dirty="0" smtClean="0">
                <a:solidFill>
                  <a:schemeClr val="accent6">
                    <a:lumMod val="50000"/>
                  </a:schemeClr>
                </a:solidFill>
                <a:latin typeface="Arial" pitchFamily="34" charset="0"/>
                <a:cs typeface="Arial" pitchFamily="34" charset="0"/>
              </a:rPr>
              <a:t>Поддержка футбольного клуба</a:t>
            </a:r>
            <a:endParaRPr lang="ru-RU" sz="2000" dirty="0" smtClean="0">
              <a:solidFill>
                <a:schemeClr val="accent6">
                  <a:lumMod val="50000"/>
                </a:schemeClr>
              </a:solidFill>
              <a:latin typeface="Arial" pitchFamily="34" charset="0"/>
              <a:cs typeface="Arial" pitchFamily="34" charset="0"/>
            </a:endParaRPr>
          </a:p>
          <a:p>
            <a:pPr lvl="0" algn="ctr"/>
            <a:endParaRPr lang="ru-RU" sz="2000" b="1" dirty="0" smtClean="0">
              <a:solidFill>
                <a:srgbClr val="C17529">
                  <a:lumMod val="50000"/>
                </a:srgbClr>
              </a:solidFill>
              <a:latin typeface="Arial" pitchFamily="34" charset="0"/>
              <a:cs typeface="Arial" pitchFamily="34" charset="0"/>
            </a:endParaRPr>
          </a:p>
        </p:txBody>
      </p:sp>
      <p:sp>
        <p:nvSpPr>
          <p:cNvPr id="4" name="Прямоугольник 3"/>
          <p:cNvSpPr/>
          <p:nvPr/>
        </p:nvSpPr>
        <p:spPr>
          <a:xfrm>
            <a:off x="251520" y="1052736"/>
            <a:ext cx="8640960" cy="5109091"/>
          </a:xfrm>
          <a:prstGeom prst="rect">
            <a:avLst/>
          </a:prstGeom>
        </p:spPr>
        <p:txBody>
          <a:bodyPr wrap="square">
            <a:spAutoFit/>
          </a:bodyPr>
          <a:lstStyle/>
          <a:p>
            <a:endParaRPr lang="ru-RU" dirty="0" smtClean="0">
              <a:solidFill>
                <a:schemeClr val="accent6">
                  <a:lumMod val="50000"/>
                </a:schemeClr>
              </a:solidFill>
              <a:latin typeface="Times New Roman" pitchFamily="18" charset="0"/>
              <a:cs typeface="Times New Roman" pitchFamily="18" charset="0"/>
            </a:endParaRPr>
          </a:p>
          <a:p>
            <a:pPr lvl="0"/>
            <a:r>
              <a:rPr lang="ru-RU" dirty="0" smtClean="0">
                <a:solidFill>
                  <a:schemeClr val="accent6">
                    <a:lumMod val="50000"/>
                  </a:schemeClr>
                </a:solidFill>
                <a:latin typeface="Times New Roman" pitchFamily="18" charset="0"/>
                <a:cs typeface="Times New Roman" pitchFamily="18" charset="0"/>
              </a:rPr>
              <a:t>- На базе футбольного клуба «Гвардеец» занимается более 150 футболистов разной возрастной категории;</a:t>
            </a:r>
          </a:p>
          <a:p>
            <a:pPr lvl="0"/>
            <a:r>
              <a:rPr lang="uk-UA" dirty="0" smtClean="0">
                <a:solidFill>
                  <a:schemeClr val="accent6">
                    <a:lumMod val="50000"/>
                  </a:schemeClr>
                </a:solidFill>
                <a:latin typeface="Times New Roman" pitchFamily="18" charset="0"/>
                <a:cs typeface="Times New Roman" pitchFamily="18" charset="0"/>
              </a:rPr>
              <a:t>- Бюджет клуба - 8 000 000 руб. в </a:t>
            </a:r>
            <a:r>
              <a:rPr lang="uk-UA" dirty="0" err="1" smtClean="0">
                <a:solidFill>
                  <a:schemeClr val="accent6">
                    <a:lumMod val="50000"/>
                  </a:schemeClr>
                </a:solidFill>
                <a:latin typeface="Times New Roman" pitchFamily="18" charset="0"/>
                <a:cs typeface="Times New Roman" pitchFamily="18" charset="0"/>
              </a:rPr>
              <a:t>год</a:t>
            </a:r>
            <a:r>
              <a:rPr lang="uk-UA" dirty="0" smtClean="0">
                <a:solidFill>
                  <a:schemeClr val="accent6">
                    <a:lumMod val="50000"/>
                  </a:schemeClr>
                </a:solidFill>
                <a:latin typeface="Times New Roman" pitchFamily="18" charset="0"/>
                <a:cs typeface="Times New Roman" pitchFamily="18" charset="0"/>
              </a:rPr>
              <a:t>;</a:t>
            </a:r>
            <a:endParaRPr lang="ru-RU" dirty="0" smtClean="0">
              <a:solidFill>
                <a:schemeClr val="accent6">
                  <a:lumMod val="50000"/>
                </a:schemeClr>
              </a:solidFill>
              <a:latin typeface="Times New Roman" pitchFamily="18" charset="0"/>
              <a:cs typeface="Times New Roman" pitchFamily="18" charset="0"/>
            </a:endParaRPr>
          </a:p>
          <a:p>
            <a:pPr lvl="0"/>
            <a:r>
              <a:rPr lang="uk-UA" dirty="0" smtClean="0">
                <a:solidFill>
                  <a:schemeClr val="accent6">
                    <a:lumMod val="50000"/>
                  </a:schemeClr>
                </a:solidFill>
                <a:latin typeface="Times New Roman" pitchFamily="18" charset="0"/>
                <a:cs typeface="Times New Roman" pitchFamily="18" charset="0"/>
              </a:rPr>
              <a:t>- Создана тренировочная база - отреставрирован стадион в </a:t>
            </a:r>
            <a:r>
              <a:rPr lang="uk-UA" dirty="0" err="1" smtClean="0">
                <a:solidFill>
                  <a:schemeClr val="accent6">
                    <a:lumMod val="50000"/>
                  </a:schemeClr>
                </a:solidFill>
                <a:latin typeface="Times New Roman" pitchFamily="18" charset="0"/>
                <a:cs typeface="Times New Roman" pitchFamily="18" charset="0"/>
              </a:rPr>
              <a:t>пгт</a:t>
            </a:r>
            <a:r>
              <a:rPr lang="uk-UA" dirty="0" smtClean="0">
                <a:solidFill>
                  <a:schemeClr val="accent6">
                    <a:lumMod val="50000"/>
                  </a:schemeClr>
                </a:solidFill>
                <a:latin typeface="Times New Roman" pitchFamily="18" charset="0"/>
                <a:cs typeface="Times New Roman" pitchFamily="18" charset="0"/>
              </a:rPr>
              <a:t>. </a:t>
            </a:r>
            <a:r>
              <a:rPr lang="uk-UA" dirty="0" err="1" smtClean="0">
                <a:solidFill>
                  <a:schemeClr val="accent6">
                    <a:lumMod val="50000"/>
                  </a:schemeClr>
                </a:solidFill>
                <a:latin typeface="Times New Roman" pitchFamily="18" charset="0"/>
                <a:cs typeface="Times New Roman" pitchFamily="18" charset="0"/>
              </a:rPr>
              <a:t>Гвардейское</a:t>
            </a:r>
            <a:r>
              <a:rPr lang="uk-UA" dirty="0" smtClean="0">
                <a:solidFill>
                  <a:schemeClr val="accent6">
                    <a:lumMod val="50000"/>
                  </a:schemeClr>
                </a:solidFill>
                <a:latin typeface="Times New Roman" pitchFamily="18" charset="0"/>
                <a:cs typeface="Times New Roman" pitchFamily="18" charset="0"/>
              </a:rPr>
              <a:t>, построены </a:t>
            </a:r>
            <a:r>
              <a:rPr lang="ru-RU" dirty="0" smtClean="0">
                <a:solidFill>
                  <a:schemeClr val="accent6">
                    <a:lumMod val="50000"/>
                  </a:schemeClr>
                </a:solidFill>
                <a:latin typeface="Times New Roman" pitchFamily="18" charset="0"/>
                <a:cs typeface="Times New Roman" pitchFamily="18" charset="0"/>
              </a:rPr>
              <a:t>корпуса с удобными раздевалками, душевыми и тренерской комнатой и склад инвентаря.  Бюджет  30 000 000 руб. (август 2012 г.)</a:t>
            </a:r>
          </a:p>
          <a:p>
            <a:endParaRPr lang="ru-RU" b="1" i="1" u="sng" dirty="0" smtClean="0">
              <a:solidFill>
                <a:schemeClr val="accent6">
                  <a:lumMod val="50000"/>
                </a:schemeClr>
              </a:solidFill>
              <a:latin typeface="Times New Roman" pitchFamily="18" charset="0"/>
              <a:cs typeface="Times New Roman" pitchFamily="18" charset="0"/>
            </a:endParaRPr>
          </a:p>
          <a:p>
            <a:endParaRPr lang="ru-RU" dirty="0" smtClean="0">
              <a:solidFill>
                <a:schemeClr val="accent6">
                  <a:lumMod val="50000"/>
                </a:schemeClr>
              </a:solidFill>
              <a:latin typeface="Constantia" pitchFamily="18" charset="0"/>
            </a:endParaRPr>
          </a:p>
          <a:p>
            <a:endParaRPr lang="ru-RU" dirty="0" smtClean="0">
              <a:solidFill>
                <a:schemeClr val="accent6">
                  <a:lumMod val="50000"/>
                </a:schemeClr>
              </a:solidFill>
              <a:latin typeface="Constantia" pitchFamily="18" charset="0"/>
            </a:endParaRPr>
          </a:p>
          <a:p>
            <a:endParaRPr lang="ru-RU" sz="2000" b="1" dirty="0" smtClean="0">
              <a:solidFill>
                <a:schemeClr val="accent6">
                  <a:lumMod val="50000"/>
                </a:schemeClr>
              </a:solidFill>
              <a:latin typeface="Constantia" pitchFamily="18" charset="0"/>
            </a:endParaRPr>
          </a:p>
          <a:p>
            <a:endParaRPr lang="ru-RU" dirty="0" smtClean="0">
              <a:solidFill>
                <a:schemeClr val="accent6">
                  <a:lumMod val="50000"/>
                </a:schemeClr>
              </a:solidFill>
              <a:latin typeface="Constantia" pitchFamily="18" charset="0"/>
            </a:endParaRPr>
          </a:p>
          <a:p>
            <a:endParaRPr lang="ru-RU" dirty="0" smtClean="0">
              <a:solidFill>
                <a:schemeClr val="accent6">
                  <a:lumMod val="50000"/>
                </a:schemeClr>
              </a:solidFill>
              <a:latin typeface="Constantia" pitchFamily="18" charset="0"/>
            </a:endParaRPr>
          </a:p>
          <a:p>
            <a:r>
              <a:rPr lang="ru-RU" dirty="0" smtClean="0">
                <a:solidFill>
                  <a:schemeClr val="accent6">
                    <a:lumMod val="50000"/>
                  </a:schemeClr>
                </a:solidFill>
                <a:latin typeface="Constantia" pitchFamily="18" charset="0"/>
              </a:rPr>
              <a:t> </a:t>
            </a:r>
          </a:p>
          <a:p>
            <a:endParaRPr lang="ru-RU" dirty="0" smtClean="0"/>
          </a:p>
          <a:p>
            <a:endParaRPr lang="ru-RU" dirty="0" smtClean="0">
              <a:solidFill>
                <a:schemeClr val="accent6">
                  <a:lumMod val="50000"/>
                </a:schemeClr>
              </a:solidFill>
              <a:latin typeface="Constantia" pitchFamily="18" charset="0"/>
            </a:endParaRPr>
          </a:p>
          <a:p>
            <a:endParaRPr lang="ru-RU" dirty="0" smtClean="0">
              <a:solidFill>
                <a:schemeClr val="accent6">
                  <a:lumMod val="50000"/>
                </a:schemeClr>
              </a:solidFill>
              <a:latin typeface="Constantia" pitchFamily="18" charset="0"/>
            </a:endParaRPr>
          </a:p>
          <a:p>
            <a:endParaRPr lang="ru-RU" dirty="0">
              <a:latin typeface="Arial" pitchFamily="34" charset="0"/>
              <a:cs typeface="Arial" pitchFamily="34" charset="0"/>
            </a:endParaRPr>
          </a:p>
        </p:txBody>
      </p:sp>
      <p:pic>
        <p:nvPicPr>
          <p:cNvPr id="45059" name="Picture 3" descr="\\M-9\public\ДОБРЫЕ ДЕЛА\Стадион\IMG_2287.jpg"/>
          <p:cNvPicPr>
            <a:picLocks noChangeAspect="1" noChangeArrowheads="1"/>
          </p:cNvPicPr>
          <p:nvPr/>
        </p:nvPicPr>
        <p:blipFill>
          <a:blip r:embed="rId2" cstate="print"/>
          <a:srcRect/>
          <a:stretch>
            <a:fillRect/>
          </a:stretch>
        </p:blipFill>
        <p:spPr bwMode="auto">
          <a:xfrm>
            <a:off x="4716016" y="3212976"/>
            <a:ext cx="4248472" cy="2829581"/>
          </a:xfrm>
          <a:prstGeom prst="rect">
            <a:avLst/>
          </a:prstGeom>
          <a:noFill/>
        </p:spPr>
      </p:pic>
      <p:pic>
        <p:nvPicPr>
          <p:cNvPr id="10" name="Picture 2" descr="D:\Документы\Маркетинг\все фото\СЛАЙДШОУ ДЛЯ ИГОРЯ ВИТАЛЬЕВИЧА\и социалка\Гвардеец.JPG"/>
          <p:cNvPicPr>
            <a:picLocks noChangeAspect="1" noChangeArrowheads="1"/>
          </p:cNvPicPr>
          <p:nvPr/>
        </p:nvPicPr>
        <p:blipFill>
          <a:blip r:embed="rId3" cstate="print"/>
          <a:srcRect/>
          <a:stretch>
            <a:fillRect/>
          </a:stretch>
        </p:blipFill>
        <p:spPr bwMode="auto">
          <a:xfrm>
            <a:off x="251520" y="3212976"/>
            <a:ext cx="4234999" cy="2811182"/>
          </a:xfrm>
          <a:prstGeom prst="rect">
            <a:avLst/>
          </a:prstGeom>
          <a:solidFill>
            <a:schemeClr val="accent6">
              <a:lumMod val="50000"/>
            </a:schemeClr>
          </a:solidFill>
          <a:ln w="12700">
            <a:solidFill>
              <a:schemeClr val="tx1"/>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323528" y="1052736"/>
            <a:ext cx="8496944" cy="1323439"/>
          </a:xfrm>
          <a:prstGeom prst="rect">
            <a:avLst/>
          </a:prstGeom>
        </p:spPr>
        <p:txBody>
          <a:bodyPr wrap="square">
            <a:spAutoFit/>
          </a:bodyPr>
          <a:lstStyle/>
          <a:p>
            <a:endParaRPr lang="ru-RU" sz="2000" dirty="0" smtClean="0">
              <a:solidFill>
                <a:schemeClr val="accent6">
                  <a:lumMod val="50000"/>
                </a:schemeClr>
              </a:solidFill>
            </a:endParaRPr>
          </a:p>
          <a:p>
            <a:pPr>
              <a:buFontTx/>
              <a:buChar char="-"/>
            </a:pPr>
            <a:endParaRPr lang="ru-RU" b="1" dirty="0" smtClean="0">
              <a:solidFill>
                <a:schemeClr val="accent3">
                  <a:lumMod val="50000"/>
                </a:schemeClr>
              </a:solidFill>
              <a:cs typeface="Arial" pitchFamily="34" charset="0"/>
            </a:endParaRPr>
          </a:p>
          <a:p>
            <a:pPr>
              <a:lnSpc>
                <a:spcPct val="150000"/>
              </a:lnSpc>
            </a:pPr>
            <a:endParaRPr lang="ru-RU" sz="1600" b="1" dirty="0" smtClean="0">
              <a:solidFill>
                <a:schemeClr val="accent3">
                  <a:lumMod val="50000"/>
                </a:schemeClr>
              </a:solidFill>
              <a:latin typeface="Arial" pitchFamily="34" charset="0"/>
              <a:cs typeface="Arial" pitchFamily="34" charset="0"/>
            </a:endParaRPr>
          </a:p>
          <a:p>
            <a:pPr>
              <a:buFont typeface="Arial" pitchFamily="34" charset="0"/>
              <a:buChar char="•"/>
            </a:pPr>
            <a:endParaRPr lang="ru-RU" dirty="0"/>
          </a:p>
        </p:txBody>
      </p:sp>
      <p:sp>
        <p:nvSpPr>
          <p:cNvPr id="12" name="Прямоугольник 11"/>
          <p:cNvSpPr/>
          <p:nvPr/>
        </p:nvSpPr>
        <p:spPr>
          <a:xfrm>
            <a:off x="395536" y="704890"/>
            <a:ext cx="8424936" cy="707886"/>
          </a:xfrm>
          <a:prstGeom prst="rect">
            <a:avLst/>
          </a:prstGeom>
        </p:spPr>
        <p:txBody>
          <a:bodyPr wrap="square">
            <a:spAutoFit/>
          </a:bodyPr>
          <a:lstStyle/>
          <a:p>
            <a:pPr algn="ctr"/>
            <a:r>
              <a:rPr lang="ru-RU" sz="2000" b="1" dirty="0" smtClean="0">
                <a:solidFill>
                  <a:schemeClr val="accent6">
                    <a:lumMod val="50000"/>
                  </a:schemeClr>
                </a:solidFill>
                <a:latin typeface="Arial" pitchFamily="34" charset="0"/>
                <a:cs typeface="Arial" pitchFamily="34" charset="0"/>
              </a:rPr>
              <a:t>Восстановление памятника Герою</a:t>
            </a:r>
            <a:endParaRPr lang="ru-RU" sz="2000" dirty="0" smtClean="0">
              <a:solidFill>
                <a:schemeClr val="accent6">
                  <a:lumMod val="50000"/>
                </a:schemeClr>
              </a:solidFill>
              <a:latin typeface="Arial" pitchFamily="34" charset="0"/>
              <a:cs typeface="Arial" pitchFamily="34" charset="0"/>
            </a:endParaRPr>
          </a:p>
          <a:p>
            <a:pPr lvl="0" algn="ctr"/>
            <a:endParaRPr lang="ru-RU" sz="2000" b="1" dirty="0" smtClean="0">
              <a:solidFill>
                <a:srgbClr val="C17529">
                  <a:lumMod val="50000"/>
                </a:srgbClr>
              </a:solidFill>
              <a:latin typeface="Arial" pitchFamily="34" charset="0"/>
              <a:cs typeface="Arial" pitchFamily="34" charset="0"/>
            </a:endParaRPr>
          </a:p>
        </p:txBody>
      </p:sp>
      <p:sp>
        <p:nvSpPr>
          <p:cNvPr id="4" name="Прямоугольник 3"/>
          <p:cNvSpPr/>
          <p:nvPr/>
        </p:nvSpPr>
        <p:spPr>
          <a:xfrm>
            <a:off x="251520" y="1052736"/>
            <a:ext cx="8640960" cy="3447098"/>
          </a:xfrm>
          <a:prstGeom prst="rect">
            <a:avLst/>
          </a:prstGeom>
        </p:spPr>
        <p:txBody>
          <a:bodyPr wrap="square">
            <a:spAutoFit/>
          </a:bodyPr>
          <a:lstStyle/>
          <a:p>
            <a:endParaRPr lang="ru-RU" dirty="0" smtClean="0">
              <a:solidFill>
                <a:schemeClr val="accent6">
                  <a:lumMod val="50000"/>
                </a:schemeClr>
              </a:solidFill>
              <a:latin typeface="Times New Roman" pitchFamily="18" charset="0"/>
              <a:cs typeface="Times New Roman" pitchFamily="18" charset="0"/>
            </a:endParaRPr>
          </a:p>
          <a:p>
            <a:endParaRPr lang="ru-RU" b="1" i="1" u="sng" dirty="0" smtClean="0">
              <a:solidFill>
                <a:schemeClr val="accent6">
                  <a:lumMod val="50000"/>
                </a:schemeClr>
              </a:solidFill>
              <a:latin typeface="Times New Roman" pitchFamily="18" charset="0"/>
              <a:cs typeface="Times New Roman" pitchFamily="18" charset="0"/>
            </a:endParaRPr>
          </a:p>
          <a:p>
            <a:endParaRPr lang="ru-RU" dirty="0" smtClean="0">
              <a:solidFill>
                <a:schemeClr val="accent6">
                  <a:lumMod val="50000"/>
                </a:schemeClr>
              </a:solidFill>
              <a:latin typeface="Constantia" pitchFamily="18" charset="0"/>
            </a:endParaRPr>
          </a:p>
          <a:p>
            <a:endParaRPr lang="ru-RU" dirty="0" smtClean="0">
              <a:solidFill>
                <a:schemeClr val="accent6">
                  <a:lumMod val="50000"/>
                </a:schemeClr>
              </a:solidFill>
              <a:latin typeface="Constantia" pitchFamily="18" charset="0"/>
            </a:endParaRPr>
          </a:p>
          <a:p>
            <a:endParaRPr lang="ru-RU" sz="2000" b="1" dirty="0" smtClean="0">
              <a:solidFill>
                <a:schemeClr val="accent6">
                  <a:lumMod val="50000"/>
                </a:schemeClr>
              </a:solidFill>
              <a:latin typeface="Constantia" pitchFamily="18" charset="0"/>
            </a:endParaRPr>
          </a:p>
          <a:p>
            <a:endParaRPr lang="ru-RU" dirty="0" smtClean="0">
              <a:solidFill>
                <a:schemeClr val="accent6">
                  <a:lumMod val="50000"/>
                </a:schemeClr>
              </a:solidFill>
              <a:latin typeface="Constantia" pitchFamily="18" charset="0"/>
            </a:endParaRPr>
          </a:p>
          <a:p>
            <a:endParaRPr lang="ru-RU" dirty="0" smtClean="0">
              <a:solidFill>
                <a:schemeClr val="accent6">
                  <a:lumMod val="50000"/>
                </a:schemeClr>
              </a:solidFill>
              <a:latin typeface="Constantia" pitchFamily="18" charset="0"/>
            </a:endParaRPr>
          </a:p>
          <a:p>
            <a:r>
              <a:rPr lang="ru-RU" dirty="0" smtClean="0">
                <a:solidFill>
                  <a:schemeClr val="accent6">
                    <a:lumMod val="50000"/>
                  </a:schemeClr>
                </a:solidFill>
                <a:latin typeface="Constantia" pitchFamily="18" charset="0"/>
              </a:rPr>
              <a:t> </a:t>
            </a:r>
          </a:p>
          <a:p>
            <a:endParaRPr lang="ru-RU" dirty="0" smtClean="0"/>
          </a:p>
          <a:p>
            <a:endParaRPr lang="ru-RU" dirty="0" smtClean="0">
              <a:solidFill>
                <a:schemeClr val="accent6">
                  <a:lumMod val="50000"/>
                </a:schemeClr>
              </a:solidFill>
              <a:latin typeface="Constantia" pitchFamily="18" charset="0"/>
            </a:endParaRPr>
          </a:p>
          <a:p>
            <a:endParaRPr lang="ru-RU" dirty="0" smtClean="0">
              <a:solidFill>
                <a:schemeClr val="accent6">
                  <a:lumMod val="50000"/>
                </a:schemeClr>
              </a:solidFill>
              <a:latin typeface="Constantia" pitchFamily="18" charset="0"/>
            </a:endParaRPr>
          </a:p>
          <a:p>
            <a:endParaRPr lang="ru-RU" dirty="0">
              <a:latin typeface="Arial" pitchFamily="34" charset="0"/>
              <a:cs typeface="Arial" pitchFamily="34" charset="0"/>
            </a:endParaRPr>
          </a:p>
        </p:txBody>
      </p:sp>
      <p:sp>
        <p:nvSpPr>
          <p:cNvPr id="8" name="Прямоугольник 7"/>
          <p:cNvSpPr/>
          <p:nvPr/>
        </p:nvSpPr>
        <p:spPr>
          <a:xfrm>
            <a:off x="323528" y="1268760"/>
            <a:ext cx="8496944" cy="1477328"/>
          </a:xfrm>
          <a:prstGeom prst="rect">
            <a:avLst/>
          </a:prstGeom>
        </p:spPr>
        <p:txBody>
          <a:bodyPr wrap="square">
            <a:spAutoFit/>
          </a:bodyPr>
          <a:lstStyle/>
          <a:p>
            <a:r>
              <a:rPr lang="ru-RU" dirty="0" smtClean="0">
                <a:solidFill>
                  <a:schemeClr val="accent6">
                    <a:lumMod val="50000"/>
                  </a:schemeClr>
                </a:solidFill>
                <a:latin typeface="Times New Roman" pitchFamily="18" charset="0"/>
                <a:cs typeface="Times New Roman" pitchFamily="18" charset="0"/>
              </a:rPr>
              <a:t>8 мая 2015 г., в канун празднования Дня Победы, в </a:t>
            </a:r>
            <a:r>
              <a:rPr lang="ru-RU" dirty="0" err="1" smtClean="0">
                <a:solidFill>
                  <a:schemeClr val="accent6">
                    <a:lumMod val="50000"/>
                  </a:schemeClr>
                </a:solidFill>
                <a:latin typeface="Times New Roman" pitchFamily="18" charset="0"/>
                <a:cs typeface="Times New Roman" pitchFamily="18" charset="0"/>
              </a:rPr>
              <a:t>пгт</a:t>
            </a:r>
            <a:r>
              <a:rPr lang="ru-RU" dirty="0" smtClean="0">
                <a:solidFill>
                  <a:schemeClr val="accent6">
                    <a:lumMod val="50000"/>
                  </a:schemeClr>
                </a:solidFill>
                <a:latin typeface="Times New Roman" pitchFamily="18" charset="0"/>
                <a:cs typeface="Times New Roman" pitchFamily="18" charset="0"/>
              </a:rPr>
              <a:t>. Гвардейское, Симферопольского района состоялось торжественное открытие памятного мемориала, посвященного подвигу Героя Советского Союза Бирюкова Григория Ивановича. Проект по восстановлению памятника осуществила торговая марка «Скворцово», в рамках мероприятий, посвященных 70-летию Великой Победы.</a:t>
            </a:r>
            <a:endParaRPr lang="ru-RU" dirty="0">
              <a:solidFill>
                <a:schemeClr val="accent6">
                  <a:lumMod val="50000"/>
                </a:schemeClr>
              </a:solidFill>
              <a:latin typeface="Times New Roman" pitchFamily="18" charset="0"/>
              <a:cs typeface="Times New Roman" pitchFamily="18" charset="0"/>
            </a:endParaRPr>
          </a:p>
        </p:txBody>
      </p:sp>
      <p:pic>
        <p:nvPicPr>
          <p:cNvPr id="51202" name="Picture 2" descr="\\M-9\public\ДОБРЫЕ ДЕЛА\Бирюков\1.jpg"/>
          <p:cNvPicPr>
            <a:picLocks noChangeAspect="1" noChangeArrowheads="1"/>
          </p:cNvPicPr>
          <p:nvPr/>
        </p:nvPicPr>
        <p:blipFill>
          <a:blip r:embed="rId2" cstate="print"/>
          <a:srcRect/>
          <a:stretch>
            <a:fillRect/>
          </a:stretch>
        </p:blipFill>
        <p:spPr bwMode="auto">
          <a:xfrm>
            <a:off x="1187624" y="2852936"/>
            <a:ext cx="2448272" cy="1836204"/>
          </a:xfrm>
          <a:prstGeom prst="rect">
            <a:avLst/>
          </a:prstGeom>
          <a:noFill/>
        </p:spPr>
      </p:pic>
      <p:pic>
        <p:nvPicPr>
          <p:cNvPr id="51203" name="Picture 3" descr="\\M-9\public\ДОБРЫЕ ДЕЛА\Бирюков\3.jpg"/>
          <p:cNvPicPr>
            <a:picLocks noChangeAspect="1" noChangeArrowheads="1"/>
          </p:cNvPicPr>
          <p:nvPr/>
        </p:nvPicPr>
        <p:blipFill>
          <a:blip r:embed="rId3" cstate="print"/>
          <a:srcRect/>
          <a:stretch>
            <a:fillRect/>
          </a:stretch>
        </p:blipFill>
        <p:spPr bwMode="auto">
          <a:xfrm>
            <a:off x="4283968" y="3212976"/>
            <a:ext cx="4162747" cy="3122060"/>
          </a:xfrm>
          <a:prstGeom prst="rect">
            <a:avLst/>
          </a:prstGeom>
          <a:noFill/>
        </p:spPr>
      </p:pic>
      <p:pic>
        <p:nvPicPr>
          <p:cNvPr id="3074" name="Picture 2" descr="\\M-7\public\Копия DSCF7598.JPG"/>
          <p:cNvPicPr>
            <a:picLocks noChangeAspect="1" noChangeArrowheads="1"/>
          </p:cNvPicPr>
          <p:nvPr/>
        </p:nvPicPr>
        <p:blipFill>
          <a:blip r:embed="rId4" cstate="print"/>
          <a:srcRect/>
          <a:stretch>
            <a:fillRect/>
          </a:stretch>
        </p:blipFill>
        <p:spPr bwMode="auto">
          <a:xfrm>
            <a:off x="1187624" y="4725144"/>
            <a:ext cx="2455235" cy="1900942"/>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323528" y="1052736"/>
            <a:ext cx="8496944" cy="1323439"/>
          </a:xfrm>
          <a:prstGeom prst="rect">
            <a:avLst/>
          </a:prstGeom>
        </p:spPr>
        <p:txBody>
          <a:bodyPr wrap="square">
            <a:spAutoFit/>
          </a:bodyPr>
          <a:lstStyle/>
          <a:p>
            <a:endParaRPr lang="ru-RU" sz="2000" dirty="0" smtClean="0">
              <a:solidFill>
                <a:schemeClr val="accent6">
                  <a:lumMod val="50000"/>
                </a:schemeClr>
              </a:solidFill>
            </a:endParaRPr>
          </a:p>
          <a:p>
            <a:pPr>
              <a:buFontTx/>
              <a:buChar char="-"/>
            </a:pPr>
            <a:endParaRPr lang="ru-RU" b="1" dirty="0" smtClean="0">
              <a:solidFill>
                <a:schemeClr val="accent3">
                  <a:lumMod val="50000"/>
                </a:schemeClr>
              </a:solidFill>
              <a:cs typeface="Arial" pitchFamily="34" charset="0"/>
            </a:endParaRPr>
          </a:p>
          <a:p>
            <a:pPr>
              <a:lnSpc>
                <a:spcPct val="150000"/>
              </a:lnSpc>
            </a:pPr>
            <a:endParaRPr lang="ru-RU" sz="1600" b="1" dirty="0" smtClean="0">
              <a:solidFill>
                <a:schemeClr val="accent3">
                  <a:lumMod val="50000"/>
                </a:schemeClr>
              </a:solidFill>
              <a:latin typeface="Arial" pitchFamily="34" charset="0"/>
              <a:cs typeface="Arial" pitchFamily="34" charset="0"/>
            </a:endParaRPr>
          </a:p>
          <a:p>
            <a:pPr>
              <a:buFont typeface="Arial" pitchFamily="34" charset="0"/>
              <a:buChar char="•"/>
            </a:pPr>
            <a:endParaRPr lang="ru-RU" dirty="0"/>
          </a:p>
        </p:txBody>
      </p:sp>
      <p:sp>
        <p:nvSpPr>
          <p:cNvPr id="12" name="Прямоугольник 11"/>
          <p:cNvSpPr/>
          <p:nvPr/>
        </p:nvSpPr>
        <p:spPr>
          <a:xfrm>
            <a:off x="395536" y="704890"/>
            <a:ext cx="8424936" cy="707886"/>
          </a:xfrm>
          <a:prstGeom prst="rect">
            <a:avLst/>
          </a:prstGeom>
        </p:spPr>
        <p:txBody>
          <a:bodyPr wrap="square">
            <a:spAutoFit/>
          </a:bodyPr>
          <a:lstStyle/>
          <a:p>
            <a:pPr algn="ctr"/>
            <a:r>
              <a:rPr lang="ru-RU" sz="2000" b="1" dirty="0" smtClean="0">
                <a:solidFill>
                  <a:schemeClr val="accent6">
                    <a:lumMod val="50000"/>
                  </a:schemeClr>
                </a:solidFill>
                <a:latin typeface="Times New Roman" pitchFamily="18" charset="0"/>
                <a:cs typeface="Times New Roman" pitchFamily="18" charset="0"/>
              </a:rPr>
              <a:t>70 лет под мирным небом</a:t>
            </a:r>
            <a:endParaRPr lang="ru-RU" sz="2000" dirty="0" smtClean="0">
              <a:solidFill>
                <a:schemeClr val="accent6">
                  <a:lumMod val="50000"/>
                </a:schemeClr>
              </a:solidFill>
              <a:latin typeface="Times New Roman" pitchFamily="18" charset="0"/>
              <a:cs typeface="Times New Roman" pitchFamily="18" charset="0"/>
            </a:endParaRPr>
          </a:p>
          <a:p>
            <a:pPr lvl="0" algn="ctr"/>
            <a:endParaRPr lang="ru-RU" sz="2000" b="1" dirty="0" smtClean="0">
              <a:solidFill>
                <a:srgbClr val="C17529">
                  <a:lumMod val="50000"/>
                </a:srgbClr>
              </a:solidFill>
              <a:latin typeface="Arial" pitchFamily="34" charset="0"/>
              <a:cs typeface="Arial" pitchFamily="34" charset="0"/>
            </a:endParaRPr>
          </a:p>
        </p:txBody>
      </p:sp>
      <p:sp>
        <p:nvSpPr>
          <p:cNvPr id="4" name="Прямоугольник 3"/>
          <p:cNvSpPr/>
          <p:nvPr/>
        </p:nvSpPr>
        <p:spPr>
          <a:xfrm>
            <a:off x="251520" y="1052736"/>
            <a:ext cx="8640960" cy="3447098"/>
          </a:xfrm>
          <a:prstGeom prst="rect">
            <a:avLst/>
          </a:prstGeom>
        </p:spPr>
        <p:txBody>
          <a:bodyPr wrap="square">
            <a:spAutoFit/>
          </a:bodyPr>
          <a:lstStyle/>
          <a:p>
            <a:endParaRPr lang="ru-RU" dirty="0" smtClean="0">
              <a:solidFill>
                <a:schemeClr val="accent6">
                  <a:lumMod val="50000"/>
                </a:schemeClr>
              </a:solidFill>
              <a:latin typeface="Times New Roman" pitchFamily="18" charset="0"/>
              <a:cs typeface="Times New Roman" pitchFamily="18" charset="0"/>
            </a:endParaRPr>
          </a:p>
          <a:p>
            <a:endParaRPr lang="ru-RU" b="1" i="1" u="sng" dirty="0" smtClean="0">
              <a:solidFill>
                <a:schemeClr val="accent6">
                  <a:lumMod val="50000"/>
                </a:schemeClr>
              </a:solidFill>
              <a:latin typeface="Times New Roman" pitchFamily="18" charset="0"/>
              <a:cs typeface="Times New Roman" pitchFamily="18" charset="0"/>
            </a:endParaRPr>
          </a:p>
          <a:p>
            <a:endParaRPr lang="ru-RU" dirty="0" smtClean="0">
              <a:solidFill>
                <a:schemeClr val="accent6">
                  <a:lumMod val="50000"/>
                </a:schemeClr>
              </a:solidFill>
              <a:latin typeface="Constantia" pitchFamily="18" charset="0"/>
            </a:endParaRPr>
          </a:p>
          <a:p>
            <a:endParaRPr lang="ru-RU" dirty="0" smtClean="0">
              <a:solidFill>
                <a:schemeClr val="accent6">
                  <a:lumMod val="50000"/>
                </a:schemeClr>
              </a:solidFill>
              <a:latin typeface="Constantia" pitchFamily="18" charset="0"/>
            </a:endParaRPr>
          </a:p>
          <a:p>
            <a:endParaRPr lang="ru-RU" sz="2000" b="1" dirty="0" smtClean="0">
              <a:solidFill>
                <a:schemeClr val="accent6">
                  <a:lumMod val="50000"/>
                </a:schemeClr>
              </a:solidFill>
              <a:latin typeface="Constantia" pitchFamily="18" charset="0"/>
            </a:endParaRPr>
          </a:p>
          <a:p>
            <a:endParaRPr lang="ru-RU" dirty="0" smtClean="0">
              <a:solidFill>
                <a:schemeClr val="accent6">
                  <a:lumMod val="50000"/>
                </a:schemeClr>
              </a:solidFill>
              <a:latin typeface="Constantia" pitchFamily="18" charset="0"/>
            </a:endParaRPr>
          </a:p>
          <a:p>
            <a:endParaRPr lang="ru-RU" dirty="0" smtClean="0">
              <a:solidFill>
                <a:schemeClr val="accent6">
                  <a:lumMod val="50000"/>
                </a:schemeClr>
              </a:solidFill>
              <a:latin typeface="Constantia" pitchFamily="18" charset="0"/>
            </a:endParaRPr>
          </a:p>
          <a:p>
            <a:r>
              <a:rPr lang="ru-RU" dirty="0" smtClean="0">
                <a:solidFill>
                  <a:schemeClr val="accent6">
                    <a:lumMod val="50000"/>
                  </a:schemeClr>
                </a:solidFill>
                <a:latin typeface="Constantia" pitchFamily="18" charset="0"/>
              </a:rPr>
              <a:t> </a:t>
            </a:r>
          </a:p>
          <a:p>
            <a:endParaRPr lang="ru-RU" dirty="0" smtClean="0"/>
          </a:p>
          <a:p>
            <a:endParaRPr lang="ru-RU" dirty="0" smtClean="0">
              <a:solidFill>
                <a:schemeClr val="accent6">
                  <a:lumMod val="50000"/>
                </a:schemeClr>
              </a:solidFill>
              <a:latin typeface="Constantia" pitchFamily="18" charset="0"/>
            </a:endParaRPr>
          </a:p>
          <a:p>
            <a:endParaRPr lang="ru-RU" dirty="0" smtClean="0">
              <a:solidFill>
                <a:schemeClr val="accent6">
                  <a:lumMod val="50000"/>
                </a:schemeClr>
              </a:solidFill>
              <a:latin typeface="Constantia" pitchFamily="18" charset="0"/>
            </a:endParaRPr>
          </a:p>
          <a:p>
            <a:endParaRPr lang="ru-RU" dirty="0">
              <a:latin typeface="Arial" pitchFamily="34" charset="0"/>
              <a:cs typeface="Arial" pitchFamily="34" charset="0"/>
            </a:endParaRPr>
          </a:p>
        </p:txBody>
      </p:sp>
      <p:sp>
        <p:nvSpPr>
          <p:cNvPr id="8" name="Прямоугольник 7"/>
          <p:cNvSpPr/>
          <p:nvPr/>
        </p:nvSpPr>
        <p:spPr>
          <a:xfrm>
            <a:off x="323528" y="1268760"/>
            <a:ext cx="8496944" cy="1477328"/>
          </a:xfrm>
          <a:prstGeom prst="rect">
            <a:avLst/>
          </a:prstGeom>
        </p:spPr>
        <p:txBody>
          <a:bodyPr wrap="square">
            <a:spAutoFit/>
          </a:bodyPr>
          <a:lstStyle/>
          <a:p>
            <a:r>
              <a:rPr lang="ru-RU" dirty="0" smtClean="0">
                <a:solidFill>
                  <a:schemeClr val="accent6">
                    <a:lumMod val="50000"/>
                  </a:schemeClr>
                </a:solidFill>
                <a:latin typeface="Times New Roman" pitchFamily="18" charset="0"/>
                <a:cs typeface="Times New Roman" pitchFamily="18" charset="0"/>
              </a:rPr>
              <a:t>В канун 70-летнего юбилея Великой Победы торговая марка «Скворцово» под руководством генерального директора Полищука Игоря Витальевича объявила о новой программе «70 лет под мирным небом!» Это посадка на территории у мемориала погибшим воинам - освободителям в </a:t>
            </a:r>
            <a:r>
              <a:rPr lang="ru-RU" dirty="0" err="1" smtClean="0">
                <a:solidFill>
                  <a:schemeClr val="accent6">
                    <a:lumMod val="50000"/>
                  </a:schemeClr>
                </a:solidFill>
                <a:latin typeface="Times New Roman" pitchFamily="18" charset="0"/>
                <a:cs typeface="Times New Roman" pitchFamily="18" charset="0"/>
              </a:rPr>
              <a:t>пгт</a:t>
            </a:r>
            <a:r>
              <a:rPr lang="ru-RU" dirty="0" smtClean="0">
                <a:solidFill>
                  <a:schemeClr val="accent6">
                    <a:lumMod val="50000"/>
                  </a:schemeClr>
                </a:solidFill>
                <a:latin typeface="Times New Roman" pitchFamily="18" charset="0"/>
                <a:cs typeface="Times New Roman" pitchFamily="18" charset="0"/>
              </a:rPr>
              <a:t>. Гвардейское 70-ти молодых деревьев, каждое из которых символизирует год мирной жизни, год без войны</a:t>
            </a:r>
            <a:r>
              <a:rPr lang="ru-RU" dirty="0" smtClean="0"/>
              <a:t>.</a:t>
            </a:r>
            <a:endParaRPr lang="ru-RU" dirty="0">
              <a:solidFill>
                <a:schemeClr val="accent6">
                  <a:lumMod val="50000"/>
                </a:schemeClr>
              </a:solidFill>
              <a:latin typeface="Times New Roman" pitchFamily="18" charset="0"/>
              <a:cs typeface="Times New Roman" pitchFamily="18" charset="0"/>
            </a:endParaRPr>
          </a:p>
        </p:txBody>
      </p:sp>
      <p:pic>
        <p:nvPicPr>
          <p:cNvPr id="52226" name="Picture 2" descr="\\M-9\public\ДОБРЫЕ ДЕЛА\Аллея героев\IMG_7743.jpg"/>
          <p:cNvPicPr>
            <a:picLocks noChangeAspect="1" noChangeArrowheads="1"/>
          </p:cNvPicPr>
          <p:nvPr/>
        </p:nvPicPr>
        <p:blipFill>
          <a:blip r:embed="rId2" cstate="print"/>
          <a:srcRect/>
          <a:stretch>
            <a:fillRect/>
          </a:stretch>
        </p:blipFill>
        <p:spPr bwMode="auto">
          <a:xfrm>
            <a:off x="265253" y="2852936"/>
            <a:ext cx="4378755" cy="2922588"/>
          </a:xfrm>
          <a:prstGeom prst="rect">
            <a:avLst/>
          </a:prstGeom>
          <a:noFill/>
        </p:spPr>
      </p:pic>
      <p:pic>
        <p:nvPicPr>
          <p:cNvPr id="1026" name="Picture 2" descr="\\tsclient\D\Public\ДОБРЫЕ ДЕЛА\Аллея героев\IMG_8233.jpg"/>
          <p:cNvPicPr>
            <a:picLocks noChangeAspect="1" noChangeArrowheads="1"/>
          </p:cNvPicPr>
          <p:nvPr/>
        </p:nvPicPr>
        <p:blipFill>
          <a:blip r:embed="rId3" cstate="print"/>
          <a:srcRect/>
          <a:stretch>
            <a:fillRect/>
          </a:stretch>
        </p:blipFill>
        <p:spPr bwMode="auto">
          <a:xfrm>
            <a:off x="4932040" y="3284985"/>
            <a:ext cx="4032448" cy="2691446"/>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323528" y="1052736"/>
            <a:ext cx="8496944" cy="1323439"/>
          </a:xfrm>
          <a:prstGeom prst="rect">
            <a:avLst/>
          </a:prstGeom>
        </p:spPr>
        <p:txBody>
          <a:bodyPr wrap="square">
            <a:spAutoFit/>
          </a:bodyPr>
          <a:lstStyle/>
          <a:p>
            <a:endParaRPr lang="ru-RU" sz="2000" dirty="0" smtClean="0">
              <a:solidFill>
                <a:schemeClr val="accent6">
                  <a:lumMod val="50000"/>
                </a:schemeClr>
              </a:solidFill>
            </a:endParaRPr>
          </a:p>
          <a:p>
            <a:pPr>
              <a:buFontTx/>
              <a:buChar char="-"/>
            </a:pPr>
            <a:endParaRPr lang="ru-RU" b="1" dirty="0" smtClean="0">
              <a:solidFill>
                <a:schemeClr val="accent3">
                  <a:lumMod val="50000"/>
                </a:schemeClr>
              </a:solidFill>
              <a:cs typeface="Arial" pitchFamily="34" charset="0"/>
            </a:endParaRPr>
          </a:p>
          <a:p>
            <a:pPr>
              <a:lnSpc>
                <a:spcPct val="150000"/>
              </a:lnSpc>
            </a:pPr>
            <a:endParaRPr lang="ru-RU" sz="1600" b="1" dirty="0" smtClean="0">
              <a:solidFill>
                <a:schemeClr val="accent3">
                  <a:lumMod val="50000"/>
                </a:schemeClr>
              </a:solidFill>
              <a:latin typeface="Arial" pitchFamily="34" charset="0"/>
              <a:cs typeface="Arial" pitchFamily="34" charset="0"/>
            </a:endParaRPr>
          </a:p>
          <a:p>
            <a:pPr>
              <a:buFont typeface="Arial" pitchFamily="34" charset="0"/>
              <a:buChar char="•"/>
            </a:pPr>
            <a:endParaRPr lang="ru-RU" dirty="0"/>
          </a:p>
        </p:txBody>
      </p:sp>
      <p:sp>
        <p:nvSpPr>
          <p:cNvPr id="12" name="Прямоугольник 11"/>
          <p:cNvSpPr/>
          <p:nvPr/>
        </p:nvSpPr>
        <p:spPr>
          <a:xfrm>
            <a:off x="395536" y="704890"/>
            <a:ext cx="8424936" cy="707886"/>
          </a:xfrm>
          <a:prstGeom prst="rect">
            <a:avLst/>
          </a:prstGeom>
        </p:spPr>
        <p:txBody>
          <a:bodyPr wrap="square">
            <a:spAutoFit/>
          </a:bodyPr>
          <a:lstStyle/>
          <a:p>
            <a:pPr algn="ctr"/>
            <a:r>
              <a:rPr lang="ru-RU" sz="2000" b="1" dirty="0" smtClean="0">
                <a:solidFill>
                  <a:schemeClr val="accent6">
                    <a:lumMod val="50000"/>
                  </a:schemeClr>
                </a:solidFill>
                <a:latin typeface="Times New Roman" pitchFamily="18" charset="0"/>
                <a:cs typeface="Times New Roman" pitchFamily="18" charset="0"/>
              </a:rPr>
              <a:t>Марафон для людей с ограниченными возможностями</a:t>
            </a:r>
            <a:endParaRPr lang="ru-RU" sz="2000" dirty="0" smtClean="0">
              <a:solidFill>
                <a:schemeClr val="accent6">
                  <a:lumMod val="50000"/>
                </a:schemeClr>
              </a:solidFill>
              <a:latin typeface="Times New Roman" pitchFamily="18" charset="0"/>
              <a:cs typeface="Times New Roman" pitchFamily="18" charset="0"/>
            </a:endParaRPr>
          </a:p>
          <a:p>
            <a:pPr lvl="0" algn="ctr"/>
            <a:endParaRPr lang="ru-RU" sz="2000" b="1" dirty="0" smtClean="0">
              <a:solidFill>
                <a:srgbClr val="C17529">
                  <a:lumMod val="50000"/>
                </a:srgbClr>
              </a:solidFill>
              <a:latin typeface="Arial" pitchFamily="34" charset="0"/>
              <a:cs typeface="Arial" pitchFamily="34" charset="0"/>
            </a:endParaRPr>
          </a:p>
        </p:txBody>
      </p:sp>
      <p:sp>
        <p:nvSpPr>
          <p:cNvPr id="4" name="Прямоугольник 3"/>
          <p:cNvSpPr/>
          <p:nvPr/>
        </p:nvSpPr>
        <p:spPr>
          <a:xfrm>
            <a:off x="251520" y="1124745"/>
            <a:ext cx="8640960" cy="2585323"/>
          </a:xfrm>
          <a:prstGeom prst="rect">
            <a:avLst/>
          </a:prstGeom>
        </p:spPr>
        <p:txBody>
          <a:bodyPr wrap="square">
            <a:spAutoFit/>
          </a:bodyPr>
          <a:lstStyle/>
          <a:p>
            <a:r>
              <a:rPr lang="ru-RU" dirty="0" smtClean="0">
                <a:solidFill>
                  <a:schemeClr val="accent6">
                    <a:lumMod val="50000"/>
                  </a:schemeClr>
                </a:solidFill>
                <a:latin typeface="Times New Roman" pitchFamily="18" charset="0"/>
                <a:cs typeface="Times New Roman" pitchFamily="18" charset="0"/>
              </a:rPr>
              <a:t>Ежегодно, начиная с 2002 года торговая марка </a:t>
            </a:r>
            <a:r>
              <a:rPr lang="ru-RU" b="1" dirty="0" smtClean="0">
                <a:solidFill>
                  <a:schemeClr val="accent6">
                    <a:lumMod val="50000"/>
                  </a:schemeClr>
                </a:solidFill>
                <a:latin typeface="Times New Roman" pitchFamily="18" charset="0"/>
                <a:cs typeface="Times New Roman" pitchFamily="18" charset="0"/>
              </a:rPr>
              <a:t>«Скворцово» </a:t>
            </a:r>
            <a:r>
              <a:rPr lang="ru-RU" dirty="0" smtClean="0">
                <a:solidFill>
                  <a:schemeClr val="accent6">
                    <a:lumMod val="50000"/>
                  </a:schemeClr>
                </a:solidFill>
                <a:latin typeface="Times New Roman" pitchFamily="18" charset="0"/>
                <a:cs typeface="Times New Roman" pitchFamily="18" charset="0"/>
              </a:rPr>
              <a:t>оказывает спонсорскую  поддержку  в проведении  ежегодного международного спортивного марафона  для людей с ограниченными физическими возможностями «Скифский берег» в г. Саки.</a:t>
            </a:r>
          </a:p>
          <a:p>
            <a:endParaRPr lang="ru-RU" dirty="0" smtClean="0">
              <a:solidFill>
                <a:schemeClr val="accent6">
                  <a:lumMod val="50000"/>
                </a:schemeClr>
              </a:solidFill>
              <a:latin typeface="Constantia" pitchFamily="18" charset="0"/>
            </a:endParaRPr>
          </a:p>
          <a:p>
            <a:r>
              <a:rPr lang="ru-RU" dirty="0" smtClean="0">
                <a:solidFill>
                  <a:schemeClr val="accent6">
                    <a:lumMod val="50000"/>
                  </a:schemeClr>
                </a:solidFill>
                <a:latin typeface="Constantia" pitchFamily="18" charset="0"/>
              </a:rPr>
              <a:t> </a:t>
            </a:r>
          </a:p>
          <a:p>
            <a:endParaRPr lang="ru-RU" dirty="0" smtClean="0"/>
          </a:p>
          <a:p>
            <a:endParaRPr lang="ru-RU" dirty="0" smtClean="0">
              <a:solidFill>
                <a:schemeClr val="accent6">
                  <a:lumMod val="50000"/>
                </a:schemeClr>
              </a:solidFill>
              <a:latin typeface="Constantia" pitchFamily="18" charset="0"/>
            </a:endParaRPr>
          </a:p>
          <a:p>
            <a:endParaRPr lang="ru-RU" dirty="0" smtClean="0">
              <a:solidFill>
                <a:schemeClr val="accent6">
                  <a:lumMod val="50000"/>
                </a:schemeClr>
              </a:solidFill>
              <a:latin typeface="Constantia" pitchFamily="18" charset="0"/>
            </a:endParaRPr>
          </a:p>
          <a:p>
            <a:endParaRPr lang="ru-RU" dirty="0">
              <a:latin typeface="Arial" pitchFamily="34" charset="0"/>
              <a:cs typeface="Arial"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4644008" y="4005064"/>
            <a:ext cx="4239047" cy="2392401"/>
          </a:xfrm>
          <a:prstGeom prst="rect">
            <a:avLst/>
          </a:prstGeom>
          <a:noFill/>
          <a:ln w="12700">
            <a:solidFill>
              <a:schemeClr val="accent6">
                <a:lumMod val="50000"/>
              </a:schemeClr>
            </a:solidFill>
            <a:miter lim="800000"/>
            <a:headEnd/>
            <a:tailEnd/>
          </a:ln>
          <a:effectLst>
            <a:outerShdw blurRad="50800" dist="38100" dir="2700000" algn="tl" rotWithShape="0">
              <a:prstClr val="black">
                <a:alpha val="40000"/>
              </a:prstClr>
            </a:outerShdw>
          </a:effectLst>
        </p:spPr>
      </p:pic>
      <p:pic>
        <p:nvPicPr>
          <p:cNvPr id="8194" name="Picture 2" descr="\\M-9\public\ДОБРЫЕ ДЕЛА\Марафон\IMG_8816.jpg"/>
          <p:cNvPicPr>
            <a:picLocks noChangeAspect="1" noChangeArrowheads="1"/>
          </p:cNvPicPr>
          <p:nvPr/>
        </p:nvPicPr>
        <p:blipFill>
          <a:blip r:embed="rId3" cstate="print"/>
          <a:srcRect/>
          <a:stretch>
            <a:fillRect/>
          </a:stretch>
        </p:blipFill>
        <p:spPr bwMode="auto">
          <a:xfrm>
            <a:off x="179512" y="2132856"/>
            <a:ext cx="4320480" cy="287754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323528" y="1052736"/>
            <a:ext cx="8496944" cy="1323439"/>
          </a:xfrm>
          <a:prstGeom prst="rect">
            <a:avLst/>
          </a:prstGeom>
        </p:spPr>
        <p:txBody>
          <a:bodyPr wrap="square">
            <a:spAutoFit/>
          </a:bodyPr>
          <a:lstStyle/>
          <a:p>
            <a:endParaRPr lang="ru-RU" sz="2000" dirty="0" smtClean="0">
              <a:solidFill>
                <a:schemeClr val="accent6">
                  <a:lumMod val="50000"/>
                </a:schemeClr>
              </a:solidFill>
            </a:endParaRPr>
          </a:p>
          <a:p>
            <a:pPr>
              <a:buFontTx/>
              <a:buChar char="-"/>
            </a:pPr>
            <a:endParaRPr lang="ru-RU" b="1" dirty="0" smtClean="0">
              <a:solidFill>
                <a:schemeClr val="accent3">
                  <a:lumMod val="50000"/>
                </a:schemeClr>
              </a:solidFill>
              <a:cs typeface="Arial" pitchFamily="34" charset="0"/>
            </a:endParaRPr>
          </a:p>
          <a:p>
            <a:pPr>
              <a:lnSpc>
                <a:spcPct val="150000"/>
              </a:lnSpc>
            </a:pPr>
            <a:endParaRPr lang="ru-RU" sz="1600" b="1" dirty="0" smtClean="0">
              <a:solidFill>
                <a:schemeClr val="accent3">
                  <a:lumMod val="50000"/>
                </a:schemeClr>
              </a:solidFill>
              <a:latin typeface="Arial" pitchFamily="34" charset="0"/>
              <a:cs typeface="Arial" pitchFamily="34" charset="0"/>
            </a:endParaRPr>
          </a:p>
          <a:p>
            <a:pPr>
              <a:buFont typeface="Arial" pitchFamily="34" charset="0"/>
              <a:buChar char="•"/>
            </a:pPr>
            <a:endParaRPr lang="ru-RU" dirty="0"/>
          </a:p>
        </p:txBody>
      </p:sp>
      <p:sp>
        <p:nvSpPr>
          <p:cNvPr id="12" name="Прямоугольник 11"/>
          <p:cNvSpPr/>
          <p:nvPr/>
        </p:nvSpPr>
        <p:spPr>
          <a:xfrm>
            <a:off x="395536" y="704890"/>
            <a:ext cx="8424936" cy="707886"/>
          </a:xfrm>
          <a:prstGeom prst="rect">
            <a:avLst/>
          </a:prstGeom>
        </p:spPr>
        <p:txBody>
          <a:bodyPr wrap="square">
            <a:spAutoFit/>
          </a:bodyPr>
          <a:lstStyle/>
          <a:p>
            <a:pPr algn="ctr"/>
            <a:r>
              <a:rPr lang="ru-RU" sz="2000" b="1" dirty="0" smtClean="0">
                <a:solidFill>
                  <a:schemeClr val="accent6">
                    <a:lumMod val="50000"/>
                  </a:schemeClr>
                </a:solidFill>
                <a:latin typeface="Times New Roman" pitchFamily="18" charset="0"/>
                <a:cs typeface="Times New Roman" pitchFamily="18" charset="0"/>
              </a:rPr>
              <a:t>Возрождение</a:t>
            </a:r>
            <a:r>
              <a:rPr lang="ru-RU" sz="2000" b="1" dirty="0" smtClean="0">
                <a:solidFill>
                  <a:schemeClr val="accent6">
                    <a:lumMod val="50000"/>
                  </a:schemeClr>
                </a:solidFill>
                <a:latin typeface="Arial" pitchFamily="34" charset="0"/>
                <a:cs typeface="Arial" pitchFamily="34" charset="0"/>
              </a:rPr>
              <a:t> традиций народных гуляний</a:t>
            </a:r>
            <a:endParaRPr lang="ru-RU" sz="2000" dirty="0" smtClean="0">
              <a:solidFill>
                <a:schemeClr val="accent6">
                  <a:lumMod val="50000"/>
                </a:schemeClr>
              </a:solidFill>
              <a:latin typeface="Times New Roman" pitchFamily="18" charset="0"/>
              <a:cs typeface="Times New Roman" pitchFamily="18" charset="0"/>
            </a:endParaRPr>
          </a:p>
          <a:p>
            <a:pPr lvl="0" algn="ctr"/>
            <a:endParaRPr lang="ru-RU" sz="2000" b="1" dirty="0" smtClean="0">
              <a:solidFill>
                <a:srgbClr val="C17529">
                  <a:lumMod val="50000"/>
                </a:srgbClr>
              </a:solidFill>
              <a:latin typeface="Arial" pitchFamily="34" charset="0"/>
              <a:cs typeface="Arial" pitchFamily="34" charset="0"/>
            </a:endParaRPr>
          </a:p>
        </p:txBody>
      </p:sp>
      <p:sp>
        <p:nvSpPr>
          <p:cNvPr id="4" name="Прямоугольник 3"/>
          <p:cNvSpPr/>
          <p:nvPr/>
        </p:nvSpPr>
        <p:spPr>
          <a:xfrm>
            <a:off x="251520" y="1422062"/>
            <a:ext cx="8640960" cy="3170099"/>
          </a:xfrm>
          <a:prstGeom prst="rect">
            <a:avLst/>
          </a:prstGeom>
        </p:spPr>
        <p:txBody>
          <a:bodyPr wrap="square">
            <a:spAutoFit/>
          </a:bodyPr>
          <a:lstStyle/>
          <a:p>
            <a:r>
              <a:rPr lang="ru-RU" dirty="0" smtClean="0">
                <a:solidFill>
                  <a:schemeClr val="accent6">
                    <a:lumMod val="50000"/>
                  </a:schemeClr>
                </a:solidFill>
                <a:latin typeface="Times New Roman" pitchFamily="18" charset="0"/>
                <a:cs typeface="Times New Roman" pitchFamily="18" charset="0"/>
              </a:rPr>
              <a:t>Торговая марка «Скворцово» на протяжении многих лет –инициатор и спонсор народных гуляний в поселке Гвардейское. Ежегодно жители и гости поселка с размахом отмечают Новый год, Масленицу, День поселка.</a:t>
            </a:r>
          </a:p>
          <a:p>
            <a:endParaRPr lang="ru-RU" sz="2000" b="1" dirty="0" smtClean="0">
              <a:solidFill>
                <a:schemeClr val="accent6">
                  <a:lumMod val="50000"/>
                </a:schemeClr>
              </a:solidFill>
              <a:latin typeface="Constantia" pitchFamily="18" charset="0"/>
            </a:endParaRPr>
          </a:p>
          <a:p>
            <a:endParaRPr lang="ru-RU" dirty="0" smtClean="0">
              <a:solidFill>
                <a:schemeClr val="accent6">
                  <a:lumMod val="50000"/>
                </a:schemeClr>
              </a:solidFill>
              <a:latin typeface="Constantia" pitchFamily="18" charset="0"/>
            </a:endParaRPr>
          </a:p>
          <a:p>
            <a:endParaRPr lang="ru-RU" dirty="0" smtClean="0">
              <a:solidFill>
                <a:schemeClr val="accent6">
                  <a:lumMod val="50000"/>
                </a:schemeClr>
              </a:solidFill>
              <a:latin typeface="Constantia" pitchFamily="18" charset="0"/>
            </a:endParaRPr>
          </a:p>
          <a:p>
            <a:r>
              <a:rPr lang="ru-RU" dirty="0" smtClean="0">
                <a:solidFill>
                  <a:schemeClr val="accent6">
                    <a:lumMod val="50000"/>
                  </a:schemeClr>
                </a:solidFill>
                <a:latin typeface="Constantia" pitchFamily="18" charset="0"/>
              </a:rPr>
              <a:t> </a:t>
            </a:r>
          </a:p>
          <a:p>
            <a:endParaRPr lang="ru-RU" dirty="0" smtClean="0"/>
          </a:p>
          <a:p>
            <a:endParaRPr lang="ru-RU" dirty="0" smtClean="0">
              <a:solidFill>
                <a:schemeClr val="accent6">
                  <a:lumMod val="50000"/>
                </a:schemeClr>
              </a:solidFill>
              <a:latin typeface="Constantia" pitchFamily="18" charset="0"/>
            </a:endParaRPr>
          </a:p>
          <a:p>
            <a:endParaRPr lang="ru-RU" dirty="0" smtClean="0">
              <a:solidFill>
                <a:schemeClr val="accent6">
                  <a:lumMod val="50000"/>
                </a:schemeClr>
              </a:solidFill>
              <a:latin typeface="Constantia" pitchFamily="18" charset="0"/>
            </a:endParaRPr>
          </a:p>
          <a:p>
            <a:endParaRPr lang="ru-RU" dirty="0">
              <a:latin typeface="Arial" pitchFamily="34" charset="0"/>
              <a:cs typeface="Arial" pitchFamily="34" charset="0"/>
            </a:endParaRPr>
          </a:p>
        </p:txBody>
      </p:sp>
      <p:pic>
        <p:nvPicPr>
          <p:cNvPr id="3076" name="Picture 4" descr="\\tsclient\D\Для презентации АПК\гуляния.jpg"/>
          <p:cNvPicPr>
            <a:picLocks noChangeAspect="1" noChangeArrowheads="1"/>
          </p:cNvPicPr>
          <p:nvPr/>
        </p:nvPicPr>
        <p:blipFill>
          <a:blip r:embed="rId2" cstate="print"/>
          <a:srcRect/>
          <a:stretch>
            <a:fillRect/>
          </a:stretch>
        </p:blipFill>
        <p:spPr bwMode="auto">
          <a:xfrm>
            <a:off x="179512" y="2780928"/>
            <a:ext cx="5571712" cy="2988568"/>
          </a:xfrm>
          <a:prstGeom prst="rect">
            <a:avLst/>
          </a:prstGeom>
          <a:solidFill>
            <a:schemeClr val="accent6">
              <a:lumMod val="50000"/>
            </a:schemeClr>
          </a:solidFill>
          <a:ln w="12700">
            <a:solidFill>
              <a:schemeClr val="tx1"/>
            </a:solidFill>
          </a:ln>
          <a:effectLst>
            <a:outerShdw blurRad="50800" dist="38100" dir="2700000" algn="tl" rotWithShape="0">
              <a:prstClr val="black">
                <a:alpha val="40000"/>
              </a:prstClr>
            </a:outerShdw>
          </a:effectLst>
        </p:spPr>
      </p:pic>
      <p:pic>
        <p:nvPicPr>
          <p:cNvPr id="3077" name="Picture 5" descr="\\tsclient\D\Для презентации АПК\гуляния 2.jpg"/>
          <p:cNvPicPr>
            <a:picLocks noChangeAspect="1" noChangeArrowheads="1"/>
          </p:cNvPicPr>
          <p:nvPr/>
        </p:nvPicPr>
        <p:blipFill>
          <a:blip r:embed="rId3" cstate="print"/>
          <a:srcRect/>
          <a:stretch>
            <a:fillRect/>
          </a:stretch>
        </p:blipFill>
        <p:spPr bwMode="auto">
          <a:xfrm>
            <a:off x="6012160" y="2420888"/>
            <a:ext cx="2598478" cy="1900517"/>
          </a:xfrm>
          <a:prstGeom prst="rect">
            <a:avLst/>
          </a:prstGeom>
          <a:solidFill>
            <a:schemeClr val="accent6">
              <a:lumMod val="50000"/>
            </a:schemeClr>
          </a:solidFill>
          <a:ln w="12700">
            <a:solidFill>
              <a:schemeClr val="tx1"/>
            </a:solidFill>
          </a:ln>
          <a:effectLst>
            <a:outerShdw blurRad="50800" dist="38100" dir="2700000" algn="tl" rotWithShape="0">
              <a:prstClr val="black">
                <a:alpha val="40000"/>
              </a:prstClr>
            </a:outerShdw>
          </a:effectLst>
        </p:spPr>
      </p:pic>
      <p:pic>
        <p:nvPicPr>
          <p:cNvPr id="1027" name="Picture 3" descr="D:\Документы\Маркетинг\все фото\__МЕРОПРИЯТИЯ\__ 2015\И. Кобзон и ИВ\IMG_5312_cmyk.jpg"/>
          <p:cNvPicPr>
            <a:picLocks noChangeAspect="1" noChangeArrowheads="1"/>
          </p:cNvPicPr>
          <p:nvPr/>
        </p:nvPicPr>
        <p:blipFill>
          <a:blip r:embed="rId4" cstate="print"/>
          <a:srcRect/>
          <a:stretch>
            <a:fillRect/>
          </a:stretch>
        </p:blipFill>
        <p:spPr bwMode="auto">
          <a:xfrm>
            <a:off x="6012176" y="4509120"/>
            <a:ext cx="2592553" cy="1728242"/>
          </a:xfrm>
          <a:prstGeom prst="rect">
            <a:avLst/>
          </a:prstGeom>
          <a:noFill/>
          <a:ln w="12700">
            <a:solidFill>
              <a:schemeClr val="tx1"/>
            </a:solid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323528" y="1052736"/>
            <a:ext cx="8496944" cy="1323439"/>
          </a:xfrm>
          <a:prstGeom prst="rect">
            <a:avLst/>
          </a:prstGeom>
        </p:spPr>
        <p:txBody>
          <a:bodyPr wrap="square">
            <a:spAutoFit/>
          </a:bodyPr>
          <a:lstStyle/>
          <a:p>
            <a:endParaRPr lang="ru-RU" sz="2000" dirty="0" smtClean="0">
              <a:solidFill>
                <a:schemeClr val="accent6">
                  <a:lumMod val="50000"/>
                </a:schemeClr>
              </a:solidFill>
            </a:endParaRPr>
          </a:p>
          <a:p>
            <a:pPr>
              <a:buFontTx/>
              <a:buChar char="-"/>
            </a:pPr>
            <a:endParaRPr lang="ru-RU" b="1" dirty="0" smtClean="0">
              <a:solidFill>
                <a:schemeClr val="accent3">
                  <a:lumMod val="50000"/>
                </a:schemeClr>
              </a:solidFill>
              <a:cs typeface="Arial" pitchFamily="34" charset="0"/>
            </a:endParaRPr>
          </a:p>
          <a:p>
            <a:pPr>
              <a:lnSpc>
                <a:spcPct val="150000"/>
              </a:lnSpc>
            </a:pPr>
            <a:endParaRPr lang="ru-RU" sz="1600" b="1" dirty="0" smtClean="0">
              <a:solidFill>
                <a:schemeClr val="accent3">
                  <a:lumMod val="50000"/>
                </a:schemeClr>
              </a:solidFill>
              <a:latin typeface="Arial" pitchFamily="34" charset="0"/>
              <a:cs typeface="Arial" pitchFamily="34" charset="0"/>
            </a:endParaRPr>
          </a:p>
          <a:p>
            <a:pPr>
              <a:buFont typeface="Arial" pitchFamily="34" charset="0"/>
              <a:buChar char="•"/>
            </a:pPr>
            <a:endParaRPr lang="ru-RU" dirty="0"/>
          </a:p>
        </p:txBody>
      </p:sp>
      <p:sp>
        <p:nvSpPr>
          <p:cNvPr id="12" name="Прямоугольник 11"/>
          <p:cNvSpPr/>
          <p:nvPr/>
        </p:nvSpPr>
        <p:spPr>
          <a:xfrm>
            <a:off x="395536" y="704890"/>
            <a:ext cx="8424936" cy="400110"/>
          </a:xfrm>
          <a:prstGeom prst="rect">
            <a:avLst/>
          </a:prstGeom>
        </p:spPr>
        <p:txBody>
          <a:bodyPr wrap="square">
            <a:spAutoFit/>
          </a:bodyPr>
          <a:lstStyle/>
          <a:p>
            <a:pPr algn="ctr"/>
            <a:r>
              <a:rPr lang="ru-RU" sz="2000" b="1" dirty="0" smtClean="0">
                <a:solidFill>
                  <a:schemeClr val="accent6">
                    <a:lumMod val="50000"/>
                  </a:schemeClr>
                </a:solidFill>
                <a:latin typeface="Times New Roman" pitchFamily="18" charset="0"/>
                <a:cs typeface="Times New Roman" pitchFamily="18" charset="0"/>
              </a:rPr>
              <a:t>Возрождение</a:t>
            </a:r>
            <a:r>
              <a:rPr lang="ru-RU" sz="2000" b="1" dirty="0" smtClean="0">
                <a:solidFill>
                  <a:schemeClr val="accent6">
                    <a:lumMod val="50000"/>
                  </a:schemeClr>
                </a:solidFill>
                <a:latin typeface="Arial" pitchFamily="34" charset="0"/>
                <a:cs typeface="Arial" pitchFamily="34" charset="0"/>
              </a:rPr>
              <a:t> традиций </a:t>
            </a:r>
            <a:endParaRPr lang="ru-RU" sz="2000" b="1" dirty="0" smtClean="0">
              <a:solidFill>
                <a:srgbClr val="C17529">
                  <a:lumMod val="50000"/>
                </a:srgbClr>
              </a:solidFill>
              <a:latin typeface="Arial" pitchFamily="34" charset="0"/>
              <a:cs typeface="Arial" pitchFamily="34" charset="0"/>
            </a:endParaRPr>
          </a:p>
        </p:txBody>
      </p:sp>
      <p:sp>
        <p:nvSpPr>
          <p:cNvPr id="4" name="Прямоугольник 3"/>
          <p:cNvSpPr/>
          <p:nvPr/>
        </p:nvSpPr>
        <p:spPr>
          <a:xfrm>
            <a:off x="251520" y="1422062"/>
            <a:ext cx="8640960" cy="2339102"/>
          </a:xfrm>
          <a:prstGeom prst="rect">
            <a:avLst/>
          </a:prstGeom>
        </p:spPr>
        <p:txBody>
          <a:bodyPr wrap="square">
            <a:spAutoFit/>
          </a:bodyPr>
          <a:lstStyle/>
          <a:p>
            <a:endParaRPr lang="ru-RU" sz="2000" b="1" dirty="0" smtClean="0">
              <a:solidFill>
                <a:schemeClr val="accent6">
                  <a:lumMod val="50000"/>
                </a:schemeClr>
              </a:solidFill>
              <a:latin typeface="Constantia" pitchFamily="18" charset="0"/>
            </a:endParaRPr>
          </a:p>
          <a:p>
            <a:endParaRPr lang="ru-RU" dirty="0" smtClean="0">
              <a:solidFill>
                <a:schemeClr val="accent6">
                  <a:lumMod val="50000"/>
                </a:schemeClr>
              </a:solidFill>
              <a:latin typeface="Constantia" pitchFamily="18" charset="0"/>
            </a:endParaRPr>
          </a:p>
          <a:p>
            <a:endParaRPr lang="ru-RU" dirty="0" smtClean="0">
              <a:solidFill>
                <a:schemeClr val="accent6">
                  <a:lumMod val="50000"/>
                </a:schemeClr>
              </a:solidFill>
              <a:latin typeface="Constantia" pitchFamily="18" charset="0"/>
            </a:endParaRPr>
          </a:p>
          <a:p>
            <a:r>
              <a:rPr lang="ru-RU" dirty="0" smtClean="0">
                <a:solidFill>
                  <a:schemeClr val="accent6">
                    <a:lumMod val="50000"/>
                  </a:schemeClr>
                </a:solidFill>
                <a:latin typeface="Constantia" pitchFamily="18" charset="0"/>
              </a:rPr>
              <a:t> </a:t>
            </a:r>
          </a:p>
          <a:p>
            <a:endParaRPr lang="ru-RU" dirty="0" smtClean="0"/>
          </a:p>
          <a:p>
            <a:endParaRPr lang="ru-RU" dirty="0" smtClean="0">
              <a:solidFill>
                <a:schemeClr val="accent6">
                  <a:lumMod val="50000"/>
                </a:schemeClr>
              </a:solidFill>
              <a:latin typeface="Constantia" pitchFamily="18" charset="0"/>
            </a:endParaRPr>
          </a:p>
          <a:p>
            <a:endParaRPr lang="ru-RU" dirty="0" smtClean="0">
              <a:solidFill>
                <a:schemeClr val="accent6">
                  <a:lumMod val="50000"/>
                </a:schemeClr>
              </a:solidFill>
              <a:latin typeface="Constantia" pitchFamily="18" charset="0"/>
            </a:endParaRPr>
          </a:p>
          <a:p>
            <a:endParaRPr lang="ru-RU" dirty="0">
              <a:latin typeface="Arial" pitchFamily="34" charset="0"/>
              <a:cs typeface="Arial" pitchFamily="34" charset="0"/>
            </a:endParaRPr>
          </a:p>
        </p:txBody>
      </p:sp>
      <p:sp>
        <p:nvSpPr>
          <p:cNvPr id="8" name="Прямоугольник 7"/>
          <p:cNvSpPr/>
          <p:nvPr/>
        </p:nvSpPr>
        <p:spPr>
          <a:xfrm>
            <a:off x="539552" y="1196752"/>
            <a:ext cx="8280920" cy="923330"/>
          </a:xfrm>
          <a:prstGeom prst="rect">
            <a:avLst/>
          </a:prstGeom>
        </p:spPr>
        <p:txBody>
          <a:bodyPr wrap="square">
            <a:spAutoFit/>
          </a:bodyPr>
          <a:lstStyle/>
          <a:p>
            <a:r>
              <a:rPr lang="ru-RU" b="1" dirty="0" smtClean="0"/>
              <a:t>Доброй традиций стало празднование Дня Победы в поселке Гвардейское  и проведение Парада на восстановленном мемориале, а также  салют в честь Великой Победы. </a:t>
            </a:r>
            <a:endParaRPr lang="ru-RU" dirty="0"/>
          </a:p>
        </p:txBody>
      </p:sp>
      <p:pic>
        <p:nvPicPr>
          <p:cNvPr id="3075" name="Picture 3" descr="\\tsclient\D\Public\ДОБРЫЕ ДЕЛА\Победа\1.jpg"/>
          <p:cNvPicPr>
            <a:picLocks noChangeAspect="1" noChangeArrowheads="1"/>
          </p:cNvPicPr>
          <p:nvPr/>
        </p:nvPicPr>
        <p:blipFill>
          <a:blip r:embed="rId2" cstate="print"/>
          <a:srcRect/>
          <a:stretch>
            <a:fillRect/>
          </a:stretch>
        </p:blipFill>
        <p:spPr bwMode="auto">
          <a:xfrm>
            <a:off x="2915816" y="2060848"/>
            <a:ext cx="3024335" cy="2016224"/>
          </a:xfrm>
          <a:prstGeom prst="rect">
            <a:avLst/>
          </a:prstGeom>
          <a:noFill/>
        </p:spPr>
      </p:pic>
      <p:pic>
        <p:nvPicPr>
          <p:cNvPr id="2" name="Picture 4" descr="\\tsclient\D\Public\ДОБРЫЕ ДЕЛА\Победа\19.jpg"/>
          <p:cNvPicPr>
            <a:picLocks noChangeAspect="1" noChangeArrowheads="1"/>
          </p:cNvPicPr>
          <p:nvPr/>
        </p:nvPicPr>
        <p:blipFill>
          <a:blip r:embed="rId3" cstate="print"/>
          <a:srcRect/>
          <a:stretch>
            <a:fillRect/>
          </a:stretch>
        </p:blipFill>
        <p:spPr bwMode="auto">
          <a:xfrm>
            <a:off x="2915816" y="4221088"/>
            <a:ext cx="3024336" cy="2189726"/>
          </a:xfrm>
          <a:prstGeom prst="rect">
            <a:avLst/>
          </a:prstGeom>
          <a:noFill/>
        </p:spPr>
      </p:pic>
      <p:pic>
        <p:nvPicPr>
          <p:cNvPr id="4098" name="Picture 2" descr="D:\Документы\Маркетинг\все фото\__МЕРОПРИЯТИЯ\__ 2015\Фото 9 мая 2015г\парад победы\парад победы\IMG_2464.jpg"/>
          <p:cNvPicPr>
            <a:picLocks noChangeAspect="1" noChangeArrowheads="1"/>
          </p:cNvPicPr>
          <p:nvPr/>
        </p:nvPicPr>
        <p:blipFill>
          <a:blip r:embed="rId4" cstate="print"/>
          <a:srcRect/>
          <a:stretch>
            <a:fillRect/>
          </a:stretch>
        </p:blipFill>
        <p:spPr bwMode="auto">
          <a:xfrm>
            <a:off x="6300192" y="2564904"/>
            <a:ext cx="2304257" cy="3456384"/>
          </a:xfrm>
          <a:prstGeom prst="rect">
            <a:avLst/>
          </a:prstGeom>
          <a:noFill/>
        </p:spPr>
      </p:pic>
      <p:pic>
        <p:nvPicPr>
          <p:cNvPr id="4099" name="Picture 3" descr="D:\Документы\Маркетинг\все фото\__МЕРОПРИЯТИЯ\__ 2015\Фото 9 мая 2015г\открытие аллеи героев\IMG_2064.jpg"/>
          <p:cNvPicPr>
            <a:picLocks noChangeAspect="1" noChangeArrowheads="1"/>
          </p:cNvPicPr>
          <p:nvPr/>
        </p:nvPicPr>
        <p:blipFill>
          <a:blip r:embed="rId5" cstate="print"/>
          <a:srcRect/>
          <a:stretch>
            <a:fillRect/>
          </a:stretch>
        </p:blipFill>
        <p:spPr bwMode="auto">
          <a:xfrm>
            <a:off x="205945" y="2492896"/>
            <a:ext cx="2304257" cy="3456384"/>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323528" y="1052736"/>
            <a:ext cx="8496944" cy="1323439"/>
          </a:xfrm>
          <a:prstGeom prst="rect">
            <a:avLst/>
          </a:prstGeom>
        </p:spPr>
        <p:txBody>
          <a:bodyPr wrap="square">
            <a:spAutoFit/>
          </a:bodyPr>
          <a:lstStyle/>
          <a:p>
            <a:endParaRPr lang="ru-RU" sz="2000" dirty="0" smtClean="0">
              <a:solidFill>
                <a:schemeClr val="accent6">
                  <a:lumMod val="50000"/>
                </a:schemeClr>
              </a:solidFill>
            </a:endParaRPr>
          </a:p>
          <a:p>
            <a:pPr>
              <a:buFontTx/>
              <a:buChar char="-"/>
            </a:pPr>
            <a:endParaRPr lang="ru-RU" b="1" dirty="0" smtClean="0">
              <a:solidFill>
                <a:schemeClr val="accent3">
                  <a:lumMod val="50000"/>
                </a:schemeClr>
              </a:solidFill>
              <a:cs typeface="Arial" pitchFamily="34" charset="0"/>
            </a:endParaRPr>
          </a:p>
          <a:p>
            <a:pPr>
              <a:lnSpc>
                <a:spcPct val="150000"/>
              </a:lnSpc>
            </a:pPr>
            <a:endParaRPr lang="ru-RU" sz="1600" b="1" dirty="0" smtClean="0">
              <a:solidFill>
                <a:schemeClr val="accent3">
                  <a:lumMod val="50000"/>
                </a:schemeClr>
              </a:solidFill>
              <a:latin typeface="Arial" pitchFamily="34" charset="0"/>
              <a:cs typeface="Arial" pitchFamily="34" charset="0"/>
            </a:endParaRPr>
          </a:p>
          <a:p>
            <a:pPr>
              <a:buFont typeface="Arial" pitchFamily="34" charset="0"/>
              <a:buChar char="•"/>
            </a:pPr>
            <a:endParaRPr lang="ru-RU" dirty="0"/>
          </a:p>
        </p:txBody>
      </p:sp>
      <p:sp>
        <p:nvSpPr>
          <p:cNvPr id="12" name="Прямоугольник 11"/>
          <p:cNvSpPr/>
          <p:nvPr/>
        </p:nvSpPr>
        <p:spPr>
          <a:xfrm>
            <a:off x="395536" y="704890"/>
            <a:ext cx="8424936" cy="707886"/>
          </a:xfrm>
          <a:prstGeom prst="rect">
            <a:avLst/>
          </a:prstGeom>
        </p:spPr>
        <p:txBody>
          <a:bodyPr wrap="square">
            <a:spAutoFit/>
          </a:bodyPr>
          <a:lstStyle/>
          <a:p>
            <a:pPr algn="ctr"/>
            <a:r>
              <a:rPr lang="ru-RU" sz="2000" b="1" dirty="0" smtClean="0">
                <a:solidFill>
                  <a:schemeClr val="accent6">
                    <a:lumMod val="50000"/>
                  </a:schemeClr>
                </a:solidFill>
                <a:latin typeface="Times New Roman" pitchFamily="18" charset="0"/>
                <a:cs typeface="Times New Roman" pitchFamily="18" charset="0"/>
              </a:rPr>
              <a:t>Все лучшее – детям.</a:t>
            </a:r>
            <a:endParaRPr lang="ru-RU" sz="2000" dirty="0" smtClean="0">
              <a:solidFill>
                <a:schemeClr val="accent6">
                  <a:lumMod val="50000"/>
                </a:schemeClr>
              </a:solidFill>
              <a:latin typeface="Times New Roman" pitchFamily="18" charset="0"/>
              <a:cs typeface="Times New Roman" pitchFamily="18" charset="0"/>
            </a:endParaRPr>
          </a:p>
          <a:p>
            <a:pPr lvl="0" algn="ctr"/>
            <a:endParaRPr lang="ru-RU" sz="2000" b="1" dirty="0" smtClean="0">
              <a:solidFill>
                <a:srgbClr val="C17529">
                  <a:lumMod val="50000"/>
                </a:srgbClr>
              </a:solidFill>
              <a:latin typeface="Arial" pitchFamily="34" charset="0"/>
              <a:cs typeface="Arial" pitchFamily="34" charset="0"/>
            </a:endParaRPr>
          </a:p>
        </p:txBody>
      </p:sp>
      <p:sp>
        <p:nvSpPr>
          <p:cNvPr id="4" name="Прямоугольник 3"/>
          <p:cNvSpPr/>
          <p:nvPr/>
        </p:nvSpPr>
        <p:spPr>
          <a:xfrm>
            <a:off x="251520" y="1422062"/>
            <a:ext cx="8640960" cy="3416320"/>
          </a:xfrm>
          <a:prstGeom prst="rect">
            <a:avLst/>
          </a:prstGeom>
        </p:spPr>
        <p:txBody>
          <a:bodyPr wrap="square">
            <a:spAutoFit/>
          </a:bodyPr>
          <a:lstStyle/>
          <a:p>
            <a:r>
              <a:rPr lang="ru-RU" dirty="0" smtClean="0">
                <a:solidFill>
                  <a:schemeClr val="accent6">
                    <a:lumMod val="50000"/>
                  </a:schemeClr>
                </a:solidFill>
                <a:latin typeface="Times New Roman" pitchFamily="18" charset="0"/>
                <a:cs typeface="Times New Roman" pitchFamily="18" charset="0"/>
              </a:rPr>
              <a:t>По многочисленным просьбам жителей Симферопольского района, в 2015 году торговой маркой «Скворцово» были закуплены и оборудованы пять детских площадок в </a:t>
            </a:r>
            <a:r>
              <a:rPr lang="ru-RU" dirty="0" err="1" smtClean="0">
                <a:solidFill>
                  <a:schemeClr val="accent6">
                    <a:lumMod val="50000"/>
                  </a:schemeClr>
                </a:solidFill>
                <a:latin typeface="Times New Roman" pitchFamily="18" charset="0"/>
                <a:cs typeface="Times New Roman" pitchFamily="18" charset="0"/>
              </a:rPr>
              <a:t>пгт</a:t>
            </a:r>
            <a:r>
              <a:rPr lang="ru-RU" dirty="0" smtClean="0">
                <a:solidFill>
                  <a:schemeClr val="accent6">
                    <a:lumMod val="50000"/>
                  </a:schemeClr>
                </a:solidFill>
                <a:latin typeface="Times New Roman" pitchFamily="18" charset="0"/>
                <a:cs typeface="Times New Roman" pitchFamily="18" charset="0"/>
              </a:rPr>
              <a:t>. Гвардейское, селах Маленькое, Кольчугино, Родниковое, Курганное. Площадки выполнены из современных безопасных материалов и соответствуют всем требованиям.</a:t>
            </a:r>
            <a:endParaRPr lang="ru-RU" sz="2000" b="1" dirty="0" smtClean="0">
              <a:solidFill>
                <a:schemeClr val="accent6">
                  <a:lumMod val="50000"/>
                </a:schemeClr>
              </a:solidFill>
              <a:latin typeface="Constantia" pitchFamily="18" charset="0"/>
            </a:endParaRPr>
          </a:p>
          <a:p>
            <a:endParaRPr lang="ru-RU" dirty="0" smtClean="0">
              <a:solidFill>
                <a:schemeClr val="accent6">
                  <a:lumMod val="50000"/>
                </a:schemeClr>
              </a:solidFill>
              <a:latin typeface="Constantia" pitchFamily="18" charset="0"/>
            </a:endParaRPr>
          </a:p>
          <a:p>
            <a:endParaRPr lang="ru-RU" dirty="0" smtClean="0">
              <a:solidFill>
                <a:schemeClr val="accent6">
                  <a:lumMod val="50000"/>
                </a:schemeClr>
              </a:solidFill>
              <a:latin typeface="Constantia" pitchFamily="18" charset="0"/>
            </a:endParaRPr>
          </a:p>
          <a:p>
            <a:r>
              <a:rPr lang="ru-RU" dirty="0" smtClean="0">
                <a:solidFill>
                  <a:schemeClr val="accent6">
                    <a:lumMod val="50000"/>
                  </a:schemeClr>
                </a:solidFill>
                <a:latin typeface="Constantia" pitchFamily="18" charset="0"/>
              </a:rPr>
              <a:t> </a:t>
            </a:r>
          </a:p>
          <a:p>
            <a:endParaRPr lang="ru-RU" dirty="0" smtClean="0"/>
          </a:p>
          <a:p>
            <a:endParaRPr lang="ru-RU" dirty="0" smtClean="0">
              <a:solidFill>
                <a:schemeClr val="accent6">
                  <a:lumMod val="50000"/>
                </a:schemeClr>
              </a:solidFill>
              <a:latin typeface="Constantia" pitchFamily="18" charset="0"/>
            </a:endParaRPr>
          </a:p>
          <a:p>
            <a:endParaRPr lang="ru-RU" dirty="0" smtClean="0">
              <a:solidFill>
                <a:schemeClr val="accent6">
                  <a:lumMod val="50000"/>
                </a:schemeClr>
              </a:solidFill>
              <a:latin typeface="Constantia" pitchFamily="18" charset="0"/>
            </a:endParaRPr>
          </a:p>
          <a:p>
            <a:endParaRPr lang="ru-RU" dirty="0">
              <a:latin typeface="Arial" pitchFamily="34" charset="0"/>
              <a:cs typeface="Arial" pitchFamily="34" charset="0"/>
            </a:endParaRPr>
          </a:p>
        </p:txBody>
      </p:sp>
      <p:pic>
        <p:nvPicPr>
          <p:cNvPr id="53251" name="Picture 3" descr="\\M-9\public\ДОБРЫЕ ДЕЛА\Детские площадки\3.jpg"/>
          <p:cNvPicPr>
            <a:picLocks noChangeAspect="1" noChangeArrowheads="1"/>
          </p:cNvPicPr>
          <p:nvPr/>
        </p:nvPicPr>
        <p:blipFill>
          <a:blip r:embed="rId2" cstate="print"/>
          <a:srcRect/>
          <a:stretch>
            <a:fillRect/>
          </a:stretch>
        </p:blipFill>
        <p:spPr bwMode="auto">
          <a:xfrm>
            <a:off x="3635896" y="2996952"/>
            <a:ext cx="2582080" cy="1681642"/>
          </a:xfrm>
          <a:prstGeom prst="rect">
            <a:avLst/>
          </a:prstGeom>
          <a:noFill/>
        </p:spPr>
      </p:pic>
      <p:pic>
        <p:nvPicPr>
          <p:cNvPr id="2050" name="Picture 2" descr="\\tsclient\D\Public\ДОБРЫЕ ДЕЛА\Детские площадки\DSCF8599.jpg"/>
          <p:cNvPicPr>
            <a:picLocks noChangeAspect="1" noChangeArrowheads="1"/>
          </p:cNvPicPr>
          <p:nvPr/>
        </p:nvPicPr>
        <p:blipFill>
          <a:blip r:embed="rId3" cstate="print"/>
          <a:srcRect/>
          <a:stretch>
            <a:fillRect/>
          </a:stretch>
        </p:blipFill>
        <p:spPr bwMode="auto">
          <a:xfrm>
            <a:off x="3635896" y="4761482"/>
            <a:ext cx="2592288" cy="1459675"/>
          </a:xfrm>
          <a:prstGeom prst="rect">
            <a:avLst/>
          </a:prstGeom>
          <a:noFill/>
        </p:spPr>
      </p:pic>
      <p:pic>
        <p:nvPicPr>
          <p:cNvPr id="5122" name="Picture 2" descr="\\M-7\public\u3qDqxfGwao.jpg"/>
          <p:cNvPicPr>
            <a:picLocks noChangeAspect="1" noChangeArrowheads="1"/>
          </p:cNvPicPr>
          <p:nvPr/>
        </p:nvPicPr>
        <p:blipFill>
          <a:blip r:embed="rId4" cstate="print"/>
          <a:srcRect/>
          <a:stretch>
            <a:fillRect/>
          </a:stretch>
        </p:blipFill>
        <p:spPr bwMode="auto">
          <a:xfrm>
            <a:off x="6588224" y="3068960"/>
            <a:ext cx="2054646" cy="3168352"/>
          </a:xfrm>
          <a:prstGeom prst="rect">
            <a:avLst/>
          </a:prstGeom>
          <a:noFill/>
        </p:spPr>
      </p:pic>
      <p:pic>
        <p:nvPicPr>
          <p:cNvPr id="5124" name="Picture 4" descr="\\M-7\public\j9lX58x5sHI.jpg"/>
          <p:cNvPicPr>
            <a:picLocks noChangeAspect="1" noChangeArrowheads="1"/>
          </p:cNvPicPr>
          <p:nvPr/>
        </p:nvPicPr>
        <p:blipFill>
          <a:blip r:embed="rId5" cstate="print"/>
          <a:srcRect/>
          <a:stretch>
            <a:fillRect/>
          </a:stretch>
        </p:blipFill>
        <p:spPr bwMode="auto">
          <a:xfrm>
            <a:off x="323528" y="3501008"/>
            <a:ext cx="3028026" cy="2338732"/>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1"/>
          </p:nvPr>
        </p:nvSpPr>
        <p:spPr>
          <a:xfrm>
            <a:off x="395536" y="1169368"/>
            <a:ext cx="8299648" cy="5688632"/>
          </a:xfrm>
        </p:spPr>
        <p:txBody>
          <a:bodyPr>
            <a:normAutofit fontScale="92500" lnSpcReduction="20000"/>
          </a:bodyPr>
          <a:lstStyle/>
          <a:p>
            <a:pPr algn="ctr">
              <a:buNone/>
            </a:pPr>
            <a:r>
              <a:rPr lang="ru-RU" sz="2600" b="1" u="sng" dirty="0" smtClean="0">
                <a:solidFill>
                  <a:schemeClr val="accent6">
                    <a:lumMod val="50000"/>
                  </a:schemeClr>
                </a:solidFill>
                <a:latin typeface="Constantia" pitchFamily="18" charset="0"/>
              </a:rPr>
              <a:t>Агропромышленный комплекс " Скворцово" - это:</a:t>
            </a:r>
          </a:p>
          <a:p>
            <a:pPr algn="ctr"/>
            <a:endParaRPr lang="ru-RU" sz="2400" u="sng" dirty="0" smtClean="0"/>
          </a:p>
          <a:p>
            <a:pPr>
              <a:buFontTx/>
              <a:buChar char="-"/>
            </a:pPr>
            <a:r>
              <a:rPr lang="ru-RU" sz="2400" dirty="0" smtClean="0"/>
              <a:t>Растениеводство</a:t>
            </a:r>
            <a:r>
              <a:rPr lang="en-US" sz="2400" dirty="0" smtClean="0"/>
              <a:t> - </a:t>
            </a:r>
            <a:r>
              <a:rPr lang="ru-RU" sz="2400" i="1" dirty="0" smtClean="0">
                <a:solidFill>
                  <a:srgbClr val="FF0000"/>
                </a:solidFill>
              </a:rPr>
              <a:t>земельный фонд более  32 тыс. га</a:t>
            </a:r>
            <a:r>
              <a:rPr lang="ru-RU" sz="2400" i="1" dirty="0" smtClean="0"/>
              <a:t> </a:t>
            </a:r>
          </a:p>
          <a:p>
            <a:pPr>
              <a:buFontTx/>
              <a:buChar char="-"/>
            </a:pPr>
            <a:r>
              <a:rPr lang="ru-RU" sz="2400" b="1" i="1" dirty="0" smtClean="0">
                <a:solidFill>
                  <a:srgbClr val="FF0000"/>
                </a:solidFill>
              </a:rPr>
              <a:t>Более 6500 тысяч пайщиков</a:t>
            </a:r>
          </a:p>
          <a:p>
            <a:pPr>
              <a:buNone/>
            </a:pPr>
            <a:r>
              <a:rPr lang="ru-RU" sz="2400" dirty="0" smtClean="0"/>
              <a:t>- Семеноводство</a:t>
            </a:r>
            <a:r>
              <a:rPr lang="en-US" sz="2400" dirty="0" smtClean="0"/>
              <a:t> </a:t>
            </a:r>
            <a:r>
              <a:rPr lang="ru-RU" sz="2400" dirty="0" smtClean="0"/>
              <a:t>-</a:t>
            </a:r>
            <a:r>
              <a:rPr lang="en-US" sz="2400" dirty="0" smtClean="0"/>
              <a:t> </a:t>
            </a:r>
            <a:r>
              <a:rPr lang="ru-RU" sz="2400" i="1" dirty="0" smtClean="0">
                <a:solidFill>
                  <a:srgbClr val="FF0000"/>
                </a:solidFill>
              </a:rPr>
              <a:t>семенной завод мощностью   более 50</a:t>
            </a:r>
            <a:r>
              <a:rPr lang="en-US" sz="2400" i="1" dirty="0" smtClean="0">
                <a:solidFill>
                  <a:srgbClr val="FF0000"/>
                </a:solidFill>
              </a:rPr>
              <a:t> </a:t>
            </a:r>
            <a:r>
              <a:rPr lang="ru-RU" sz="2400" i="1" dirty="0" smtClean="0">
                <a:solidFill>
                  <a:srgbClr val="FF0000"/>
                </a:solidFill>
              </a:rPr>
              <a:t>тонн семян в сутки</a:t>
            </a:r>
          </a:p>
          <a:p>
            <a:pPr>
              <a:buNone/>
            </a:pPr>
            <a:r>
              <a:rPr lang="ru-RU" sz="2400" dirty="0" smtClean="0"/>
              <a:t>- Животноводство - </a:t>
            </a:r>
            <a:r>
              <a:rPr lang="ru-RU" sz="2400" i="1" dirty="0" smtClean="0">
                <a:solidFill>
                  <a:srgbClr val="FF0000"/>
                </a:solidFill>
              </a:rPr>
              <a:t>животноводческий комплекс  по откорму  65000 голов свиней </a:t>
            </a:r>
          </a:p>
          <a:p>
            <a:pPr>
              <a:buNone/>
            </a:pPr>
            <a:r>
              <a:rPr lang="ru-RU" sz="2400" dirty="0" smtClean="0"/>
              <a:t>- </a:t>
            </a:r>
            <a:r>
              <a:rPr lang="ru-RU" sz="2400" dirty="0" err="1" smtClean="0"/>
              <a:t>Мясопереработка</a:t>
            </a:r>
            <a:r>
              <a:rPr lang="ru-RU" sz="2400" dirty="0" smtClean="0"/>
              <a:t> - </a:t>
            </a:r>
            <a:r>
              <a:rPr lang="ru-RU" sz="2400" i="1" dirty="0" smtClean="0">
                <a:solidFill>
                  <a:srgbClr val="FF0000"/>
                </a:solidFill>
              </a:rPr>
              <a:t>50 тонн готовой продукции в сутки </a:t>
            </a:r>
          </a:p>
          <a:p>
            <a:pPr>
              <a:buNone/>
            </a:pPr>
            <a:r>
              <a:rPr lang="ru-RU" sz="2400" dirty="0" smtClean="0"/>
              <a:t>- Транспортная  и складская логистика </a:t>
            </a:r>
          </a:p>
          <a:p>
            <a:pPr>
              <a:buNone/>
            </a:pPr>
            <a:r>
              <a:rPr lang="ru-RU" sz="2400" dirty="0" smtClean="0"/>
              <a:t>- Дистрибуция продуктов питания</a:t>
            </a:r>
          </a:p>
          <a:p>
            <a:endParaRPr lang="ru-RU" sz="2400" dirty="0" smtClean="0">
              <a:solidFill>
                <a:schemeClr val="accent6">
                  <a:lumMod val="50000"/>
                </a:schemeClr>
              </a:solidFill>
            </a:endParaRPr>
          </a:p>
          <a:p>
            <a:pPr algn="ctr">
              <a:buNone/>
            </a:pPr>
            <a:r>
              <a:rPr lang="ru-RU" sz="2400" dirty="0" smtClean="0">
                <a:solidFill>
                  <a:schemeClr val="accent6">
                    <a:lumMod val="50000"/>
                  </a:schemeClr>
                </a:solidFill>
              </a:rPr>
              <a:t> </a:t>
            </a:r>
            <a:r>
              <a:rPr lang="ru-RU" sz="2400" b="1" u="sng" dirty="0" smtClean="0">
                <a:solidFill>
                  <a:schemeClr val="accent6">
                    <a:lumMod val="50000"/>
                  </a:schemeClr>
                </a:solidFill>
                <a:latin typeface="Constantia" pitchFamily="18" charset="0"/>
              </a:rPr>
              <a:t>АПК " Скворцово" </a:t>
            </a:r>
          </a:p>
          <a:p>
            <a:pPr algn="ctr">
              <a:buNone/>
            </a:pPr>
            <a:r>
              <a:rPr lang="ru-RU" sz="2400" b="1" u="sng" dirty="0" smtClean="0">
                <a:solidFill>
                  <a:schemeClr val="accent6">
                    <a:lumMod val="50000"/>
                  </a:schemeClr>
                </a:solidFill>
                <a:latin typeface="Constantia" pitchFamily="18" charset="0"/>
              </a:rPr>
              <a:t>обеспечивает рабочими местами более 1500 человек и</a:t>
            </a:r>
          </a:p>
          <a:p>
            <a:pPr algn="ctr">
              <a:buNone/>
            </a:pPr>
            <a:r>
              <a:rPr lang="ru-RU" sz="2400" b="1" u="sng" dirty="0" smtClean="0">
                <a:solidFill>
                  <a:schemeClr val="accent6">
                    <a:lumMod val="50000"/>
                  </a:schemeClr>
                </a:solidFill>
                <a:latin typeface="Constantia" pitchFamily="18" charset="0"/>
              </a:rPr>
              <a:t>объединяет свыше  6000 земельных паев.</a:t>
            </a:r>
            <a:endParaRPr lang="ru-RU" sz="2400" b="1" dirty="0" smtClean="0">
              <a:solidFill>
                <a:schemeClr val="accent6">
                  <a:lumMod val="50000"/>
                </a:schemeClr>
              </a:solidFill>
              <a:latin typeface="Constantia" pitchFamily="18" charset="0"/>
            </a:endParaRPr>
          </a:p>
          <a:p>
            <a:pPr>
              <a:buNone/>
            </a:pPr>
            <a:r>
              <a:rPr lang="ru-RU" sz="2400" dirty="0" smtClean="0"/>
              <a:t> </a:t>
            </a:r>
          </a:p>
          <a:p>
            <a:pPr>
              <a:buNone/>
            </a:pPr>
            <a:endParaRPr lang="ru-RU" sz="2400" b="1" dirty="0">
              <a:solidFill>
                <a:schemeClr val="accent6">
                  <a:lumMod val="50000"/>
                </a:schemeClr>
              </a:solidFill>
              <a:latin typeface="Constantia"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idx="1"/>
          </p:nvPr>
        </p:nvSpPr>
        <p:spPr>
          <a:xfrm>
            <a:off x="304800" y="1268760"/>
            <a:ext cx="8686800" cy="3170982"/>
          </a:xfrm>
        </p:spPr>
        <p:txBody>
          <a:bodyPr>
            <a:normAutofit/>
          </a:bodyPr>
          <a:lstStyle/>
          <a:p>
            <a:r>
              <a:rPr lang="ru-RU" sz="1800" dirty="0" smtClean="0">
                <a:solidFill>
                  <a:schemeClr val="accent6">
                    <a:lumMod val="50000"/>
                  </a:schemeClr>
                </a:solidFill>
                <a:latin typeface="Times New Roman" pitchFamily="18" charset="0"/>
                <a:cs typeface="Times New Roman" pitchFamily="18" charset="0"/>
              </a:rPr>
              <a:t>С сентября  2009 по февраль 2011 года торговой маркой «Скворцово» проводились работы по обеспечению водой жителей села Красная Зорька, которое насчитывает 612 дворов. Была произведена полная замена 26 километров водопроводных труб, установлено энергосберегающее оборудование. Результат проекта: 100% обеспечение жителей села водой, сокращение потерь воды, уменьшение затрат на подъем и реализацию воды, качественный учет реализации воды. Стоимость проекта 2,120 млн. </a:t>
            </a:r>
            <a:r>
              <a:rPr lang="ru-RU" sz="1800" dirty="0" err="1" smtClean="0">
                <a:solidFill>
                  <a:schemeClr val="accent6">
                    <a:lumMod val="50000"/>
                  </a:schemeClr>
                </a:solidFill>
                <a:latin typeface="Times New Roman" pitchFamily="18" charset="0"/>
                <a:cs typeface="Times New Roman" pitchFamily="18" charset="0"/>
              </a:rPr>
              <a:t>грн</a:t>
            </a:r>
            <a:r>
              <a:rPr lang="ru-RU" sz="1800" dirty="0" smtClean="0">
                <a:solidFill>
                  <a:schemeClr val="accent6">
                    <a:lumMod val="50000"/>
                  </a:schemeClr>
                </a:solidFill>
                <a:latin typeface="Times New Roman" pitchFamily="18" charset="0"/>
                <a:cs typeface="Times New Roman" pitchFamily="18" charset="0"/>
              </a:rPr>
              <a:t>.</a:t>
            </a:r>
            <a:r>
              <a:rPr lang="ru-RU" sz="1800" b="1" dirty="0" smtClean="0">
                <a:solidFill>
                  <a:schemeClr val="accent6">
                    <a:lumMod val="50000"/>
                  </a:schemeClr>
                </a:solidFill>
                <a:latin typeface="Times New Roman" pitchFamily="18" charset="0"/>
                <a:cs typeface="Times New Roman" pitchFamily="18" charset="0"/>
              </a:rPr>
              <a:t> </a:t>
            </a:r>
            <a:endParaRPr lang="ru-RU" sz="1800" dirty="0" smtClean="0">
              <a:solidFill>
                <a:schemeClr val="accent6">
                  <a:lumMod val="50000"/>
                </a:schemeClr>
              </a:solidFill>
              <a:latin typeface="Times New Roman" pitchFamily="18" charset="0"/>
              <a:cs typeface="Times New Roman" pitchFamily="18" charset="0"/>
            </a:endParaRPr>
          </a:p>
          <a:p>
            <a:r>
              <a:rPr lang="ru-RU" sz="1800" dirty="0" smtClean="0">
                <a:solidFill>
                  <a:schemeClr val="accent6">
                    <a:lumMod val="50000"/>
                  </a:schemeClr>
                </a:solidFill>
                <a:latin typeface="Times New Roman" pitchFamily="18" charset="0"/>
                <a:cs typeface="Times New Roman" pitchFamily="18" charset="0"/>
              </a:rPr>
              <a:t>На сегодняшний день проблема водоснабжения решена  в каждом доме села.</a:t>
            </a:r>
            <a:endParaRPr lang="ru-RU" sz="1800" dirty="0">
              <a:solidFill>
                <a:schemeClr val="accent6">
                  <a:lumMod val="50000"/>
                </a:schemeClr>
              </a:solidFill>
              <a:latin typeface="Times New Roman" pitchFamily="18" charset="0"/>
              <a:cs typeface="Times New Roman" pitchFamily="18" charset="0"/>
            </a:endParaRPr>
          </a:p>
        </p:txBody>
      </p:sp>
      <p:sp>
        <p:nvSpPr>
          <p:cNvPr id="7" name="Прямоугольник 6"/>
          <p:cNvSpPr/>
          <p:nvPr/>
        </p:nvSpPr>
        <p:spPr>
          <a:xfrm>
            <a:off x="755576" y="692696"/>
            <a:ext cx="7776864" cy="400110"/>
          </a:xfrm>
          <a:prstGeom prst="rect">
            <a:avLst/>
          </a:prstGeom>
        </p:spPr>
        <p:txBody>
          <a:bodyPr wrap="square">
            <a:spAutoFit/>
          </a:bodyPr>
          <a:lstStyle/>
          <a:p>
            <a:pPr algn="ctr"/>
            <a:r>
              <a:rPr lang="ru-RU" sz="2000" b="1" dirty="0" smtClean="0">
                <a:solidFill>
                  <a:schemeClr val="accent2">
                    <a:lumMod val="50000"/>
                  </a:schemeClr>
                </a:solidFill>
                <a:latin typeface="Times New Roman" pitchFamily="18" charset="0"/>
                <a:cs typeface="Times New Roman" pitchFamily="18" charset="0"/>
              </a:rPr>
              <a:t>Водопровод  в селе Красная Зорька 2009-2011 </a:t>
            </a:r>
            <a:r>
              <a:rPr lang="ru-RU" sz="2000" b="1" dirty="0" err="1" smtClean="0">
                <a:solidFill>
                  <a:schemeClr val="accent2">
                    <a:lumMod val="50000"/>
                  </a:schemeClr>
                </a:solidFill>
                <a:latin typeface="Times New Roman" pitchFamily="18" charset="0"/>
                <a:cs typeface="Times New Roman" pitchFamily="18" charset="0"/>
              </a:rPr>
              <a:t>гг</a:t>
            </a:r>
            <a:endParaRPr lang="ru-RU" sz="2000" dirty="0" smtClean="0">
              <a:solidFill>
                <a:schemeClr val="accent2">
                  <a:lumMod val="50000"/>
                </a:schemeClr>
              </a:solidFill>
              <a:latin typeface="Times New Roman" pitchFamily="18" charset="0"/>
              <a:cs typeface="Times New Roman" pitchFamily="18" charset="0"/>
            </a:endParaRPr>
          </a:p>
        </p:txBody>
      </p:sp>
      <p:pic>
        <p:nvPicPr>
          <p:cNvPr id="25602" name="Picture 2" descr="\\M-9\public\ДОБРЫЕ ДЕЛА\Водопровод Красная Зорька\IMG_2165.jpg"/>
          <p:cNvPicPr>
            <a:picLocks noChangeAspect="1" noChangeArrowheads="1"/>
          </p:cNvPicPr>
          <p:nvPr/>
        </p:nvPicPr>
        <p:blipFill>
          <a:blip r:embed="rId2" cstate="print"/>
          <a:srcRect/>
          <a:stretch>
            <a:fillRect/>
          </a:stretch>
        </p:blipFill>
        <p:spPr bwMode="auto">
          <a:xfrm>
            <a:off x="698685" y="3933057"/>
            <a:ext cx="3729299" cy="2486199"/>
          </a:xfrm>
          <a:prstGeom prst="rect">
            <a:avLst/>
          </a:prstGeom>
          <a:noFill/>
        </p:spPr>
      </p:pic>
      <p:pic>
        <p:nvPicPr>
          <p:cNvPr id="25604" name="Picture 4" descr="\\M-9\public\ДОБРЫЕ ДЕЛА\Водопровод Красная Зорька\IMG_92001.JPG"/>
          <p:cNvPicPr>
            <a:picLocks noChangeAspect="1" noChangeArrowheads="1"/>
          </p:cNvPicPr>
          <p:nvPr/>
        </p:nvPicPr>
        <p:blipFill>
          <a:blip r:embed="rId3" cstate="print"/>
          <a:srcRect/>
          <a:stretch>
            <a:fillRect/>
          </a:stretch>
        </p:blipFill>
        <p:spPr bwMode="auto">
          <a:xfrm>
            <a:off x="4644008" y="3933056"/>
            <a:ext cx="3649340" cy="243759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323528" y="1052736"/>
            <a:ext cx="8496944" cy="1323439"/>
          </a:xfrm>
          <a:prstGeom prst="rect">
            <a:avLst/>
          </a:prstGeom>
        </p:spPr>
        <p:txBody>
          <a:bodyPr wrap="square">
            <a:spAutoFit/>
          </a:bodyPr>
          <a:lstStyle/>
          <a:p>
            <a:endParaRPr lang="ru-RU" sz="2000" dirty="0" smtClean="0">
              <a:solidFill>
                <a:schemeClr val="accent6">
                  <a:lumMod val="50000"/>
                </a:schemeClr>
              </a:solidFill>
            </a:endParaRPr>
          </a:p>
          <a:p>
            <a:pPr>
              <a:buFontTx/>
              <a:buChar char="-"/>
            </a:pPr>
            <a:endParaRPr lang="ru-RU" b="1" dirty="0" smtClean="0">
              <a:solidFill>
                <a:schemeClr val="accent3">
                  <a:lumMod val="50000"/>
                </a:schemeClr>
              </a:solidFill>
              <a:cs typeface="Arial" pitchFamily="34" charset="0"/>
            </a:endParaRPr>
          </a:p>
          <a:p>
            <a:pPr>
              <a:lnSpc>
                <a:spcPct val="150000"/>
              </a:lnSpc>
            </a:pPr>
            <a:endParaRPr lang="ru-RU" sz="1600" b="1" dirty="0" smtClean="0">
              <a:solidFill>
                <a:schemeClr val="accent3">
                  <a:lumMod val="50000"/>
                </a:schemeClr>
              </a:solidFill>
              <a:latin typeface="Arial" pitchFamily="34" charset="0"/>
              <a:cs typeface="Arial" pitchFamily="34" charset="0"/>
            </a:endParaRPr>
          </a:p>
          <a:p>
            <a:pPr>
              <a:buFont typeface="Arial" pitchFamily="34" charset="0"/>
              <a:buChar char="•"/>
            </a:pPr>
            <a:endParaRPr lang="ru-RU" dirty="0"/>
          </a:p>
        </p:txBody>
      </p:sp>
      <p:sp>
        <p:nvSpPr>
          <p:cNvPr id="12" name="Прямоугольник 11"/>
          <p:cNvSpPr/>
          <p:nvPr/>
        </p:nvSpPr>
        <p:spPr>
          <a:xfrm>
            <a:off x="395536" y="704890"/>
            <a:ext cx="8424936" cy="707886"/>
          </a:xfrm>
          <a:prstGeom prst="rect">
            <a:avLst/>
          </a:prstGeom>
        </p:spPr>
        <p:txBody>
          <a:bodyPr wrap="square">
            <a:spAutoFit/>
          </a:bodyPr>
          <a:lstStyle/>
          <a:p>
            <a:pPr algn="ctr"/>
            <a:r>
              <a:rPr lang="ru-RU" sz="2000" b="1" dirty="0" smtClean="0">
                <a:solidFill>
                  <a:schemeClr val="accent6">
                    <a:lumMod val="50000"/>
                  </a:schemeClr>
                </a:solidFill>
                <a:latin typeface="Times New Roman" pitchFamily="18" charset="0"/>
                <a:cs typeface="Times New Roman" pitchFamily="18" charset="0"/>
              </a:rPr>
              <a:t>Мемориал 2010 г.</a:t>
            </a:r>
            <a:endParaRPr lang="ru-RU" sz="2000" dirty="0" smtClean="0">
              <a:solidFill>
                <a:schemeClr val="accent6">
                  <a:lumMod val="50000"/>
                </a:schemeClr>
              </a:solidFill>
              <a:latin typeface="Times New Roman" pitchFamily="18" charset="0"/>
              <a:cs typeface="Times New Roman" pitchFamily="18" charset="0"/>
            </a:endParaRPr>
          </a:p>
          <a:p>
            <a:pPr lvl="0" algn="ctr"/>
            <a:endParaRPr lang="ru-RU" sz="2000" b="1" dirty="0" smtClean="0">
              <a:solidFill>
                <a:srgbClr val="C17529">
                  <a:lumMod val="50000"/>
                </a:srgbClr>
              </a:solidFill>
              <a:latin typeface="Arial" pitchFamily="34" charset="0"/>
              <a:cs typeface="Arial" pitchFamily="34" charset="0"/>
            </a:endParaRPr>
          </a:p>
        </p:txBody>
      </p:sp>
      <p:sp>
        <p:nvSpPr>
          <p:cNvPr id="4" name="Прямоугольник 3"/>
          <p:cNvSpPr/>
          <p:nvPr/>
        </p:nvSpPr>
        <p:spPr>
          <a:xfrm>
            <a:off x="251520" y="1124745"/>
            <a:ext cx="8640960" cy="4278094"/>
          </a:xfrm>
          <a:prstGeom prst="rect">
            <a:avLst/>
          </a:prstGeom>
        </p:spPr>
        <p:txBody>
          <a:bodyPr wrap="square">
            <a:spAutoFit/>
          </a:bodyPr>
          <a:lstStyle/>
          <a:p>
            <a:r>
              <a:rPr lang="ru-RU" b="1" dirty="0" smtClean="0">
                <a:solidFill>
                  <a:schemeClr val="accent6">
                    <a:lumMod val="50000"/>
                  </a:schemeClr>
                </a:solidFill>
                <a:latin typeface="Constantia" pitchFamily="18" charset="0"/>
              </a:rPr>
              <a:t>- </a:t>
            </a:r>
            <a:r>
              <a:rPr lang="ru-RU" b="1" dirty="0" smtClean="0">
                <a:solidFill>
                  <a:schemeClr val="accent6">
                    <a:lumMod val="50000"/>
                  </a:schemeClr>
                </a:solidFill>
                <a:latin typeface="Times New Roman" pitchFamily="18" charset="0"/>
                <a:cs typeface="Times New Roman" pitchFamily="18" charset="0"/>
              </a:rPr>
              <a:t>ТМ «Скворцово</a:t>
            </a:r>
            <a:r>
              <a:rPr lang="ru-RU" dirty="0" smtClean="0">
                <a:solidFill>
                  <a:schemeClr val="accent6">
                    <a:lumMod val="50000"/>
                  </a:schemeClr>
                </a:solidFill>
                <a:latin typeface="Times New Roman" pitchFamily="18" charset="0"/>
                <a:cs typeface="Times New Roman" pitchFamily="18" charset="0"/>
              </a:rPr>
              <a:t>» выступила инициатором и спонсором грандиозного проекта: реставрации мемориала в </a:t>
            </a:r>
            <a:r>
              <a:rPr lang="ru-RU" dirty="0" err="1" smtClean="0">
                <a:solidFill>
                  <a:schemeClr val="accent6">
                    <a:lumMod val="50000"/>
                  </a:schemeClr>
                </a:solidFill>
                <a:latin typeface="Times New Roman" pitchFamily="18" charset="0"/>
                <a:cs typeface="Times New Roman" pitchFamily="18" charset="0"/>
              </a:rPr>
              <a:t>пгт</a:t>
            </a:r>
            <a:r>
              <a:rPr lang="ru-RU" dirty="0" smtClean="0">
                <a:solidFill>
                  <a:schemeClr val="accent6">
                    <a:lumMod val="50000"/>
                  </a:schemeClr>
                </a:solidFill>
                <a:latin typeface="Times New Roman" pitchFamily="18" charset="0"/>
                <a:cs typeface="Times New Roman" pitchFamily="18" charset="0"/>
              </a:rPr>
              <a:t>. Гвардейское, приуроченной к 65-летию Великой Победы и возведению стелы погибшим воинам</a:t>
            </a:r>
            <a:r>
              <a:rPr lang="ru-RU" dirty="0" smtClean="0"/>
              <a:t>.</a:t>
            </a:r>
          </a:p>
          <a:p>
            <a:endParaRPr lang="ru-RU" dirty="0" smtClean="0">
              <a:solidFill>
                <a:schemeClr val="accent6">
                  <a:lumMod val="50000"/>
                </a:schemeClr>
              </a:solidFill>
              <a:latin typeface="Constantia" pitchFamily="18" charset="0"/>
            </a:endParaRPr>
          </a:p>
          <a:p>
            <a:r>
              <a:rPr lang="ru-RU" dirty="0" smtClean="0">
                <a:solidFill>
                  <a:schemeClr val="accent6">
                    <a:lumMod val="50000"/>
                  </a:schemeClr>
                </a:solidFill>
                <a:latin typeface="Constantia" pitchFamily="18" charset="0"/>
              </a:rPr>
              <a:t>- </a:t>
            </a:r>
            <a:r>
              <a:rPr lang="ru-RU" dirty="0" smtClean="0">
                <a:solidFill>
                  <a:schemeClr val="accent6">
                    <a:lumMod val="50000"/>
                  </a:schemeClr>
                </a:solidFill>
                <a:latin typeface="Times New Roman" pitchFamily="18" charset="0"/>
                <a:cs typeface="Times New Roman" pitchFamily="18" charset="0"/>
              </a:rPr>
              <a:t>Ежегодное проведение Парадов Победы, забота о ветеранах.</a:t>
            </a:r>
            <a:endParaRPr lang="ru-RU" b="1" i="1" u="sng" dirty="0" smtClean="0">
              <a:solidFill>
                <a:schemeClr val="accent6">
                  <a:lumMod val="50000"/>
                </a:schemeClr>
              </a:solidFill>
              <a:latin typeface="Times New Roman" pitchFamily="18" charset="0"/>
              <a:cs typeface="Times New Roman" pitchFamily="18" charset="0"/>
            </a:endParaRPr>
          </a:p>
          <a:p>
            <a:endParaRPr lang="ru-RU" dirty="0" smtClean="0">
              <a:solidFill>
                <a:schemeClr val="accent6">
                  <a:lumMod val="50000"/>
                </a:schemeClr>
              </a:solidFill>
              <a:latin typeface="Constantia" pitchFamily="18" charset="0"/>
            </a:endParaRPr>
          </a:p>
          <a:p>
            <a:endParaRPr lang="ru-RU" dirty="0" smtClean="0">
              <a:solidFill>
                <a:schemeClr val="accent6">
                  <a:lumMod val="50000"/>
                </a:schemeClr>
              </a:solidFill>
              <a:latin typeface="Constantia" pitchFamily="18" charset="0"/>
            </a:endParaRPr>
          </a:p>
          <a:p>
            <a:endParaRPr lang="ru-RU" sz="2000" b="1" dirty="0" smtClean="0">
              <a:solidFill>
                <a:schemeClr val="accent6">
                  <a:lumMod val="50000"/>
                </a:schemeClr>
              </a:solidFill>
              <a:latin typeface="Constantia" pitchFamily="18" charset="0"/>
            </a:endParaRPr>
          </a:p>
          <a:p>
            <a:endParaRPr lang="ru-RU" dirty="0" smtClean="0">
              <a:solidFill>
                <a:schemeClr val="accent6">
                  <a:lumMod val="50000"/>
                </a:schemeClr>
              </a:solidFill>
              <a:latin typeface="Constantia" pitchFamily="18" charset="0"/>
            </a:endParaRPr>
          </a:p>
          <a:p>
            <a:endParaRPr lang="ru-RU" dirty="0" smtClean="0">
              <a:solidFill>
                <a:schemeClr val="accent6">
                  <a:lumMod val="50000"/>
                </a:schemeClr>
              </a:solidFill>
              <a:latin typeface="Constantia" pitchFamily="18" charset="0"/>
            </a:endParaRPr>
          </a:p>
          <a:p>
            <a:r>
              <a:rPr lang="ru-RU" dirty="0" smtClean="0">
                <a:solidFill>
                  <a:schemeClr val="accent6">
                    <a:lumMod val="50000"/>
                  </a:schemeClr>
                </a:solidFill>
                <a:latin typeface="Constantia" pitchFamily="18" charset="0"/>
              </a:rPr>
              <a:t> </a:t>
            </a:r>
          </a:p>
          <a:p>
            <a:endParaRPr lang="ru-RU" dirty="0" smtClean="0"/>
          </a:p>
          <a:p>
            <a:endParaRPr lang="ru-RU" dirty="0" smtClean="0">
              <a:solidFill>
                <a:schemeClr val="accent6">
                  <a:lumMod val="50000"/>
                </a:schemeClr>
              </a:solidFill>
              <a:latin typeface="Constantia" pitchFamily="18" charset="0"/>
            </a:endParaRPr>
          </a:p>
          <a:p>
            <a:endParaRPr lang="ru-RU" dirty="0" smtClean="0">
              <a:solidFill>
                <a:schemeClr val="accent6">
                  <a:lumMod val="50000"/>
                </a:schemeClr>
              </a:solidFill>
              <a:latin typeface="Constantia" pitchFamily="18" charset="0"/>
            </a:endParaRPr>
          </a:p>
          <a:p>
            <a:endParaRPr lang="ru-RU" dirty="0">
              <a:latin typeface="Arial" pitchFamily="34" charset="0"/>
              <a:cs typeface="Arial" pitchFamily="34" charset="0"/>
            </a:endParaRPr>
          </a:p>
        </p:txBody>
      </p:sp>
      <p:pic>
        <p:nvPicPr>
          <p:cNvPr id="1027" name="Picture 3" descr="D:\Документы\Маркетинг\все фото\СЛАЙДШОУ ДЛЯ ИГОРЯ ВИТАЛЬЕВИЧА\Дрозденко.JPG"/>
          <p:cNvPicPr>
            <a:picLocks noChangeAspect="1" noChangeArrowheads="1"/>
          </p:cNvPicPr>
          <p:nvPr/>
        </p:nvPicPr>
        <p:blipFill>
          <a:blip r:embed="rId2" cstate="print"/>
          <a:srcRect/>
          <a:stretch>
            <a:fillRect/>
          </a:stretch>
        </p:blipFill>
        <p:spPr bwMode="auto">
          <a:xfrm>
            <a:off x="4716016" y="2983646"/>
            <a:ext cx="4176464" cy="3181658"/>
          </a:xfrm>
          <a:prstGeom prst="rect">
            <a:avLst/>
          </a:prstGeom>
          <a:noFill/>
          <a:ln w="12700">
            <a:solidFill>
              <a:schemeClr val="accent6">
                <a:lumMod val="50000"/>
              </a:schemeClr>
            </a:solidFill>
          </a:ln>
          <a:effectLst>
            <a:outerShdw blurRad="50800" dist="38100" dir="2700000" algn="tl" rotWithShape="0">
              <a:prstClr val="black">
                <a:alpha val="40000"/>
              </a:prstClr>
            </a:outerShdw>
          </a:effectLst>
        </p:spPr>
      </p:pic>
      <p:pic>
        <p:nvPicPr>
          <p:cNvPr id="1028" name="Picture 4" descr="D:\Документы\Маркетинг\все фото\СЛАЙДШОУ ДЛЯ ИГОРЯ ВИТАЛЬЕВИЧА\стела.JPG"/>
          <p:cNvPicPr>
            <a:picLocks noChangeAspect="1" noChangeArrowheads="1"/>
          </p:cNvPicPr>
          <p:nvPr/>
        </p:nvPicPr>
        <p:blipFill>
          <a:blip r:embed="rId3" cstate="print"/>
          <a:srcRect/>
          <a:stretch>
            <a:fillRect/>
          </a:stretch>
        </p:blipFill>
        <p:spPr bwMode="auto">
          <a:xfrm>
            <a:off x="181624" y="3036630"/>
            <a:ext cx="4462384" cy="3128674"/>
          </a:xfrm>
          <a:prstGeom prst="rect">
            <a:avLst/>
          </a:prstGeom>
          <a:noFill/>
          <a:ln w="12700">
            <a:solidFill>
              <a:schemeClr val="accent6">
                <a:lumMod val="50000"/>
              </a:schemeClr>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idx="1"/>
          </p:nvPr>
        </p:nvSpPr>
        <p:spPr>
          <a:xfrm>
            <a:off x="304800" y="1268760"/>
            <a:ext cx="8686800" cy="3170982"/>
          </a:xfrm>
        </p:spPr>
        <p:txBody>
          <a:bodyPr>
            <a:normAutofit/>
          </a:bodyPr>
          <a:lstStyle/>
          <a:p>
            <a:pPr>
              <a:buNone/>
            </a:pPr>
            <a:r>
              <a:rPr lang="ru-RU" sz="1800" dirty="0" smtClean="0"/>
              <a:t>      В 2010 году торговая марка «Скворцово» начала проект «Уютный класс». В рамках этого проекта были полностью отремонтированы и оборудованы всем необходимым по 3 начальных класса в двух школах поселка Гвардейское, а также по запросу директора </a:t>
            </a:r>
            <a:r>
              <a:rPr lang="ru-RU" sz="1800" dirty="0" err="1" smtClean="0"/>
              <a:t>Скворцовской</a:t>
            </a:r>
            <a:r>
              <a:rPr lang="ru-RU" sz="1800" dirty="0" smtClean="0"/>
              <a:t> школы, был отремонтирован школьный вестибюль. </a:t>
            </a:r>
            <a:endParaRPr lang="ru-RU" sz="1800" dirty="0"/>
          </a:p>
        </p:txBody>
      </p:sp>
      <p:sp>
        <p:nvSpPr>
          <p:cNvPr id="7" name="Прямоугольник 6"/>
          <p:cNvSpPr/>
          <p:nvPr/>
        </p:nvSpPr>
        <p:spPr>
          <a:xfrm>
            <a:off x="755576" y="692696"/>
            <a:ext cx="7776864" cy="400110"/>
          </a:xfrm>
          <a:prstGeom prst="rect">
            <a:avLst/>
          </a:prstGeom>
        </p:spPr>
        <p:txBody>
          <a:bodyPr wrap="square">
            <a:spAutoFit/>
          </a:bodyPr>
          <a:lstStyle/>
          <a:p>
            <a:pPr algn="ctr"/>
            <a:r>
              <a:rPr lang="ru-RU" sz="2000" b="1" dirty="0" smtClean="0">
                <a:solidFill>
                  <a:schemeClr val="accent2">
                    <a:lumMod val="50000"/>
                  </a:schemeClr>
                </a:solidFill>
                <a:latin typeface="Times New Roman" pitchFamily="18" charset="0"/>
                <a:cs typeface="Times New Roman" pitchFamily="18" charset="0"/>
              </a:rPr>
              <a:t>Уютный класс 2010-2012 гг.</a:t>
            </a:r>
          </a:p>
        </p:txBody>
      </p:sp>
      <p:pic>
        <p:nvPicPr>
          <p:cNvPr id="5" name="Picture 2"/>
          <p:cNvPicPr>
            <a:picLocks noChangeAspect="1" noChangeArrowheads="1"/>
          </p:cNvPicPr>
          <p:nvPr/>
        </p:nvPicPr>
        <p:blipFill>
          <a:blip r:embed="rId2" cstate="print"/>
          <a:srcRect/>
          <a:stretch>
            <a:fillRect/>
          </a:stretch>
        </p:blipFill>
        <p:spPr bwMode="auto">
          <a:xfrm>
            <a:off x="251520" y="3212976"/>
            <a:ext cx="3820054" cy="2837312"/>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pic>
        <p:nvPicPr>
          <p:cNvPr id="40963" name="Picture 3" descr="\\M-9\public\ДОБРЫЕ ДЕЛА\Уютный 1\_K0G1238.jpg"/>
          <p:cNvPicPr>
            <a:picLocks noChangeAspect="1" noChangeArrowheads="1"/>
          </p:cNvPicPr>
          <p:nvPr/>
        </p:nvPicPr>
        <p:blipFill>
          <a:blip r:embed="rId3" cstate="print"/>
          <a:srcRect/>
          <a:stretch>
            <a:fillRect/>
          </a:stretch>
        </p:blipFill>
        <p:spPr bwMode="auto">
          <a:xfrm>
            <a:off x="4499992" y="3189310"/>
            <a:ext cx="4351619" cy="2903986"/>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idx="1"/>
          </p:nvPr>
        </p:nvSpPr>
        <p:spPr>
          <a:xfrm>
            <a:off x="304800" y="1340768"/>
            <a:ext cx="8686800" cy="3170982"/>
          </a:xfrm>
        </p:spPr>
        <p:txBody>
          <a:bodyPr>
            <a:normAutofit/>
          </a:bodyPr>
          <a:lstStyle/>
          <a:p>
            <a:r>
              <a:rPr lang="ru-RU" sz="1800" dirty="0" smtClean="0"/>
              <a:t>В 2014 году, по многочисленным просьбам и запросам от директоров, педагогического актива, а также от родителей будущих первоклассников, руководством торговой марки «Скворцово» было принято решение о расширении проекта «Уютный класс». Была разработана программа, в рамках которой 19 сельских школ Симферопольского района, получили новые, современные парты и стулья для одного из первых классов в каждой школе в 2014 году и в 2015 году уже 23 школы Симферопольского района получили от ТМ «Скворцово» новые парты и стулья для будущих первоклассников.</a:t>
            </a:r>
            <a:endParaRPr lang="ru-RU" sz="1800" dirty="0"/>
          </a:p>
        </p:txBody>
      </p:sp>
      <p:sp>
        <p:nvSpPr>
          <p:cNvPr id="7" name="Прямоугольник 6"/>
          <p:cNvSpPr/>
          <p:nvPr/>
        </p:nvSpPr>
        <p:spPr>
          <a:xfrm>
            <a:off x="755576" y="692696"/>
            <a:ext cx="7776864" cy="400110"/>
          </a:xfrm>
          <a:prstGeom prst="rect">
            <a:avLst/>
          </a:prstGeom>
        </p:spPr>
        <p:txBody>
          <a:bodyPr wrap="square">
            <a:spAutoFit/>
          </a:bodyPr>
          <a:lstStyle/>
          <a:p>
            <a:pPr algn="ctr"/>
            <a:r>
              <a:rPr lang="ru-RU" sz="2000" b="1" dirty="0" smtClean="0">
                <a:solidFill>
                  <a:schemeClr val="accent2">
                    <a:lumMod val="50000"/>
                  </a:schemeClr>
                </a:solidFill>
                <a:latin typeface="Times New Roman" pitchFamily="18" charset="0"/>
                <a:cs typeface="Times New Roman" pitchFamily="18" charset="0"/>
              </a:rPr>
              <a:t>Уютный класс 2014-2015 гг.</a:t>
            </a:r>
            <a:endParaRPr lang="ru-RU" sz="2000" dirty="0" smtClean="0">
              <a:solidFill>
                <a:schemeClr val="accent2">
                  <a:lumMod val="50000"/>
                </a:schemeClr>
              </a:solidFill>
              <a:latin typeface="Times New Roman" pitchFamily="18" charset="0"/>
              <a:cs typeface="Times New Roman" pitchFamily="18" charset="0"/>
            </a:endParaRPr>
          </a:p>
        </p:txBody>
      </p:sp>
      <p:pic>
        <p:nvPicPr>
          <p:cNvPr id="41988" name="Picture 4" descr="\\M-9\public\ДОБРЫЕ ДЕЛА\Уютный 2\DSC_6517.jpg"/>
          <p:cNvPicPr>
            <a:picLocks noChangeAspect="1" noChangeArrowheads="1"/>
          </p:cNvPicPr>
          <p:nvPr/>
        </p:nvPicPr>
        <p:blipFill>
          <a:blip r:embed="rId2" cstate="print"/>
          <a:srcRect/>
          <a:stretch>
            <a:fillRect/>
          </a:stretch>
        </p:blipFill>
        <p:spPr bwMode="auto">
          <a:xfrm>
            <a:off x="395536" y="3717032"/>
            <a:ext cx="3552384" cy="2664589"/>
          </a:xfrm>
          <a:prstGeom prst="rect">
            <a:avLst/>
          </a:prstGeom>
          <a:noFill/>
        </p:spPr>
      </p:pic>
      <p:pic>
        <p:nvPicPr>
          <p:cNvPr id="41989" name="Picture 5" descr="\\M-9\public\ДОБРЫЕ ДЕЛА\Уютный 2\Деточки.jpg"/>
          <p:cNvPicPr>
            <a:picLocks noChangeAspect="1" noChangeArrowheads="1"/>
          </p:cNvPicPr>
          <p:nvPr/>
        </p:nvPicPr>
        <p:blipFill>
          <a:blip r:embed="rId3" cstate="print"/>
          <a:srcRect/>
          <a:stretch>
            <a:fillRect/>
          </a:stretch>
        </p:blipFill>
        <p:spPr bwMode="auto">
          <a:xfrm>
            <a:off x="4139952" y="3645024"/>
            <a:ext cx="2160240" cy="1443657"/>
          </a:xfrm>
          <a:prstGeom prst="rect">
            <a:avLst/>
          </a:prstGeom>
          <a:noFill/>
        </p:spPr>
      </p:pic>
      <p:pic>
        <p:nvPicPr>
          <p:cNvPr id="2050" name="Picture 2" descr="\\M-7\public\IMG_8052.JPG"/>
          <p:cNvPicPr>
            <a:picLocks noChangeAspect="1" noChangeArrowheads="1"/>
          </p:cNvPicPr>
          <p:nvPr/>
        </p:nvPicPr>
        <p:blipFill>
          <a:blip r:embed="rId4" cstate="print"/>
          <a:srcRect/>
          <a:stretch>
            <a:fillRect/>
          </a:stretch>
        </p:blipFill>
        <p:spPr bwMode="auto">
          <a:xfrm>
            <a:off x="6516216" y="4005064"/>
            <a:ext cx="2515200" cy="1955580"/>
          </a:xfrm>
          <a:prstGeom prst="rect">
            <a:avLst/>
          </a:prstGeom>
          <a:noFill/>
        </p:spPr>
      </p:pic>
      <p:pic>
        <p:nvPicPr>
          <p:cNvPr id="2052" name="Picture 4" descr="\\M-7\public\IMG_7903.JPG"/>
          <p:cNvPicPr>
            <a:picLocks noChangeAspect="1" noChangeArrowheads="1"/>
          </p:cNvPicPr>
          <p:nvPr/>
        </p:nvPicPr>
        <p:blipFill>
          <a:blip r:embed="rId5" cstate="print"/>
          <a:srcRect/>
          <a:stretch>
            <a:fillRect/>
          </a:stretch>
        </p:blipFill>
        <p:spPr bwMode="auto">
          <a:xfrm>
            <a:off x="4139952" y="5157192"/>
            <a:ext cx="2160240" cy="1292708"/>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idx="1"/>
          </p:nvPr>
        </p:nvSpPr>
        <p:spPr>
          <a:xfrm>
            <a:off x="304800" y="1268760"/>
            <a:ext cx="8686800" cy="3170982"/>
          </a:xfrm>
        </p:spPr>
        <p:txBody>
          <a:bodyPr>
            <a:normAutofit/>
          </a:bodyPr>
          <a:lstStyle/>
          <a:p>
            <a:r>
              <a:rPr lang="ru-RU" sz="1800" dirty="0" smtClean="0">
                <a:solidFill>
                  <a:schemeClr val="accent6">
                    <a:lumMod val="50000"/>
                  </a:schemeClr>
                </a:solidFill>
                <a:latin typeface="Times New Roman" pitchFamily="18" charset="0"/>
                <a:cs typeface="Times New Roman" pitchFamily="18" charset="0"/>
              </a:rPr>
              <a:t>В 2009 году на средства торговой марки «Скворцово» был приобретен школьный автобус для детей Гвардейской школы. Теперь дети смогут не только с комфортом добираться до школы, но и выезжать на экскурсии и прогулки в любой уголок Крыма</a:t>
            </a:r>
            <a:r>
              <a:rPr lang="ru-RU" sz="1800" dirty="0" smtClean="0"/>
              <a:t>.</a:t>
            </a:r>
            <a:endParaRPr lang="ru-RU" sz="1800" dirty="0"/>
          </a:p>
        </p:txBody>
      </p:sp>
      <p:sp>
        <p:nvSpPr>
          <p:cNvPr id="7" name="Прямоугольник 6"/>
          <p:cNvSpPr/>
          <p:nvPr/>
        </p:nvSpPr>
        <p:spPr>
          <a:xfrm>
            <a:off x="755576" y="692696"/>
            <a:ext cx="7776864" cy="400110"/>
          </a:xfrm>
          <a:prstGeom prst="rect">
            <a:avLst/>
          </a:prstGeom>
        </p:spPr>
        <p:txBody>
          <a:bodyPr wrap="square">
            <a:spAutoFit/>
          </a:bodyPr>
          <a:lstStyle/>
          <a:p>
            <a:pPr algn="ctr"/>
            <a:r>
              <a:rPr lang="ru-RU" sz="2000" b="1" dirty="0" smtClean="0">
                <a:solidFill>
                  <a:schemeClr val="accent2">
                    <a:lumMod val="50000"/>
                  </a:schemeClr>
                </a:solidFill>
                <a:latin typeface="Times New Roman" pitchFamily="18" charset="0"/>
                <a:cs typeface="Times New Roman" pitchFamily="18" charset="0"/>
              </a:rPr>
              <a:t>Школьный автобус 2009 г.</a:t>
            </a:r>
            <a:endParaRPr lang="ru-RU" sz="2000" dirty="0" smtClean="0">
              <a:solidFill>
                <a:schemeClr val="accent2">
                  <a:lumMod val="50000"/>
                </a:schemeClr>
              </a:solidFill>
              <a:latin typeface="Times New Roman" pitchFamily="18" charset="0"/>
              <a:cs typeface="Times New Roman" pitchFamily="18" charset="0"/>
            </a:endParaRPr>
          </a:p>
        </p:txBody>
      </p:sp>
      <p:pic>
        <p:nvPicPr>
          <p:cNvPr id="5" name="Picture 3" descr="D:\Документы\Маркетинг\все фото\СЛАЙДШОУ ДЛЯ ИГОРЯ ВИТАЛЬЕВИЧА\и социалка\автобус.jpg"/>
          <p:cNvPicPr>
            <a:picLocks noChangeAspect="1" noChangeArrowheads="1"/>
          </p:cNvPicPr>
          <p:nvPr/>
        </p:nvPicPr>
        <p:blipFill>
          <a:blip r:embed="rId2" cstate="print"/>
          <a:srcRect/>
          <a:stretch>
            <a:fillRect/>
          </a:stretch>
        </p:blipFill>
        <p:spPr bwMode="auto">
          <a:xfrm>
            <a:off x="611560" y="2636912"/>
            <a:ext cx="4104456" cy="2736305"/>
          </a:xfrm>
          <a:prstGeom prst="rect">
            <a:avLst/>
          </a:prstGeom>
          <a:solidFill>
            <a:schemeClr val="accent6">
              <a:lumMod val="50000"/>
            </a:schemeClr>
          </a:solidFill>
          <a:ln w="12700">
            <a:solidFill>
              <a:schemeClr val="tx1"/>
            </a:solidFill>
          </a:ln>
          <a:effectLst>
            <a:outerShdw blurRad="50800" dist="38100" dir="2700000" algn="tl" rotWithShape="0">
              <a:prstClr val="black">
                <a:alpha val="40000"/>
              </a:prstClr>
            </a:outerShdw>
          </a:effectLst>
        </p:spPr>
      </p:pic>
      <p:pic>
        <p:nvPicPr>
          <p:cNvPr id="6" name="Picture 2"/>
          <p:cNvPicPr>
            <a:picLocks noChangeAspect="1" noChangeArrowheads="1"/>
          </p:cNvPicPr>
          <p:nvPr/>
        </p:nvPicPr>
        <p:blipFill>
          <a:blip r:embed="rId3" cstate="print"/>
          <a:srcRect/>
          <a:stretch>
            <a:fillRect/>
          </a:stretch>
        </p:blipFill>
        <p:spPr bwMode="auto">
          <a:xfrm>
            <a:off x="5241383" y="3501008"/>
            <a:ext cx="3723105" cy="2765304"/>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idx="1"/>
          </p:nvPr>
        </p:nvSpPr>
        <p:spPr>
          <a:xfrm>
            <a:off x="304800" y="1196752"/>
            <a:ext cx="8686800" cy="3170982"/>
          </a:xfrm>
        </p:spPr>
        <p:txBody>
          <a:bodyPr>
            <a:normAutofit/>
          </a:bodyPr>
          <a:lstStyle/>
          <a:p>
            <a:pPr>
              <a:buNone/>
            </a:pPr>
            <a:r>
              <a:rPr lang="ru-RU" sz="1800" b="1" dirty="0" smtClean="0">
                <a:solidFill>
                  <a:schemeClr val="accent6">
                    <a:lumMod val="50000"/>
                  </a:schemeClr>
                </a:solidFill>
                <a:latin typeface="Times New Roman" pitchFamily="18" charset="0"/>
                <a:cs typeface="Times New Roman" pitchFamily="18" charset="0"/>
              </a:rPr>
              <a:t>      </a:t>
            </a:r>
            <a:r>
              <a:rPr lang="ru-RU" sz="1800" dirty="0" smtClean="0">
                <a:solidFill>
                  <a:schemeClr val="accent6">
                    <a:lumMod val="50000"/>
                  </a:schemeClr>
                </a:solidFill>
                <a:latin typeface="Times New Roman" pitchFamily="18" charset="0"/>
                <a:cs typeface="Times New Roman" pitchFamily="18" charset="0"/>
              </a:rPr>
              <a:t>В 2010 году увидело свет уникальное издание фотоальбом, посвященный ветеранам Великой Отечественной Войны «Мы прошли через все, потому что верили...». Работа над фотоальбомом длилась более года. </a:t>
            </a:r>
          </a:p>
          <a:p>
            <a:pPr>
              <a:buNone/>
            </a:pPr>
            <a:r>
              <a:rPr lang="ru-RU" sz="1800" dirty="0" smtClean="0">
                <a:solidFill>
                  <a:schemeClr val="accent6">
                    <a:lumMod val="50000"/>
                  </a:schemeClr>
                </a:solidFill>
                <a:latin typeface="Times New Roman" pitchFamily="18" charset="0"/>
                <a:cs typeface="Times New Roman" pitchFamily="18" charset="0"/>
              </a:rPr>
              <a:t>      В память о событиях ВОВ и о героизме</a:t>
            </a:r>
          </a:p>
          <a:p>
            <a:pPr>
              <a:buNone/>
            </a:pPr>
            <a:r>
              <a:rPr lang="ru-RU" sz="1800" dirty="0" smtClean="0">
                <a:solidFill>
                  <a:schemeClr val="accent6">
                    <a:lumMod val="50000"/>
                  </a:schemeClr>
                </a:solidFill>
                <a:latin typeface="Times New Roman" pitchFamily="18" charset="0"/>
                <a:cs typeface="Times New Roman" pitchFamily="18" charset="0"/>
              </a:rPr>
              <a:t>      наших ветеранов, 100 портретов, созданных</a:t>
            </a:r>
          </a:p>
          <a:p>
            <a:pPr>
              <a:buNone/>
            </a:pPr>
            <a:r>
              <a:rPr lang="ru-RU" sz="1800" dirty="0" smtClean="0">
                <a:solidFill>
                  <a:schemeClr val="accent6">
                    <a:lumMod val="50000"/>
                  </a:schemeClr>
                </a:solidFill>
                <a:latin typeface="Times New Roman" pitchFamily="18" charset="0"/>
                <a:cs typeface="Times New Roman" pitchFamily="18" charset="0"/>
              </a:rPr>
              <a:t>      в домашней обстановке без орденов и медалей,</a:t>
            </a:r>
          </a:p>
          <a:p>
            <a:pPr>
              <a:buNone/>
            </a:pPr>
            <a:r>
              <a:rPr lang="ru-RU" sz="1800" dirty="0" smtClean="0">
                <a:solidFill>
                  <a:schemeClr val="accent6">
                    <a:lumMod val="50000"/>
                  </a:schemeClr>
                </a:solidFill>
                <a:latin typeface="Times New Roman" pitchFamily="18" charset="0"/>
                <a:cs typeface="Times New Roman" pitchFamily="18" charset="0"/>
              </a:rPr>
              <a:t>     100 портретов людей, чья вера принесла</a:t>
            </a:r>
          </a:p>
          <a:p>
            <a:pPr>
              <a:buNone/>
            </a:pPr>
            <a:r>
              <a:rPr lang="ru-RU" sz="1800" dirty="0" smtClean="0">
                <a:solidFill>
                  <a:schemeClr val="accent6">
                    <a:lumMod val="50000"/>
                  </a:schemeClr>
                </a:solidFill>
                <a:latin typeface="Times New Roman" pitchFamily="18" charset="0"/>
                <a:cs typeface="Times New Roman" pitchFamily="18" charset="0"/>
              </a:rPr>
              <a:t>      Победу всему народу. </a:t>
            </a:r>
          </a:p>
          <a:p>
            <a:endParaRPr lang="ru-RU" sz="1800" dirty="0"/>
          </a:p>
        </p:txBody>
      </p:sp>
      <p:sp>
        <p:nvSpPr>
          <p:cNvPr id="7" name="Прямоугольник 6"/>
          <p:cNvSpPr/>
          <p:nvPr/>
        </p:nvSpPr>
        <p:spPr>
          <a:xfrm>
            <a:off x="755576" y="663079"/>
            <a:ext cx="7776864" cy="400110"/>
          </a:xfrm>
          <a:prstGeom prst="rect">
            <a:avLst/>
          </a:prstGeom>
        </p:spPr>
        <p:txBody>
          <a:bodyPr wrap="square">
            <a:spAutoFit/>
          </a:bodyPr>
          <a:lstStyle/>
          <a:p>
            <a:pPr algn="ctr"/>
            <a:r>
              <a:rPr lang="ru-RU" sz="2000" b="1" dirty="0" smtClean="0">
                <a:solidFill>
                  <a:schemeClr val="accent2">
                    <a:lumMod val="50000"/>
                  </a:schemeClr>
                </a:solidFill>
                <a:latin typeface="Times New Roman" pitchFamily="18" charset="0"/>
                <a:cs typeface="Times New Roman" pitchFamily="18" charset="0"/>
              </a:rPr>
              <a:t>Книга фотоальбом 2010 г.</a:t>
            </a:r>
            <a:endParaRPr lang="ru-RU" sz="2000" dirty="0" smtClean="0">
              <a:solidFill>
                <a:schemeClr val="accent2">
                  <a:lumMod val="50000"/>
                </a:schemeClr>
              </a:solidFill>
              <a:latin typeface="Times New Roman" pitchFamily="18" charset="0"/>
              <a:cs typeface="Times New Roman" pitchFamily="18" charset="0"/>
            </a:endParaRPr>
          </a:p>
        </p:txBody>
      </p:sp>
      <p:pic>
        <p:nvPicPr>
          <p:cNvPr id="43010" name="Picture 2" descr="\\M-9\public\ДОБРЫЕ ДЕЛА\Книга памяти\IMG_9351.jpg"/>
          <p:cNvPicPr>
            <a:picLocks noChangeAspect="1" noChangeArrowheads="1"/>
          </p:cNvPicPr>
          <p:nvPr/>
        </p:nvPicPr>
        <p:blipFill>
          <a:blip r:embed="rId2" cstate="print"/>
          <a:srcRect/>
          <a:stretch>
            <a:fillRect/>
          </a:stretch>
        </p:blipFill>
        <p:spPr bwMode="auto">
          <a:xfrm>
            <a:off x="683568" y="3981061"/>
            <a:ext cx="4032448" cy="2688299"/>
          </a:xfrm>
          <a:prstGeom prst="rect">
            <a:avLst/>
          </a:prstGeom>
          <a:noFill/>
        </p:spPr>
      </p:pic>
      <p:pic>
        <p:nvPicPr>
          <p:cNvPr id="43011" name="Picture 3" descr="\\M-9\public\ДОБРЫЕ ДЕЛА\Книга памяти\IMG_0061.jpg"/>
          <p:cNvPicPr>
            <a:picLocks noChangeAspect="1" noChangeArrowheads="1"/>
          </p:cNvPicPr>
          <p:nvPr/>
        </p:nvPicPr>
        <p:blipFill>
          <a:blip r:embed="rId3" cstate="print"/>
          <a:srcRect/>
          <a:stretch>
            <a:fillRect/>
          </a:stretch>
        </p:blipFill>
        <p:spPr bwMode="auto">
          <a:xfrm>
            <a:off x="6151810" y="2420888"/>
            <a:ext cx="2596654" cy="3894981"/>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idx="1"/>
          </p:nvPr>
        </p:nvSpPr>
        <p:spPr>
          <a:xfrm>
            <a:off x="304800" y="1196752"/>
            <a:ext cx="8686800" cy="3170982"/>
          </a:xfrm>
        </p:spPr>
        <p:txBody>
          <a:bodyPr>
            <a:normAutofit/>
          </a:bodyPr>
          <a:lstStyle/>
          <a:p>
            <a:pPr>
              <a:buNone/>
            </a:pPr>
            <a:r>
              <a:rPr lang="ru-RU" sz="1800" b="1" dirty="0" smtClean="0">
                <a:latin typeface="Times New Roman" pitchFamily="18" charset="0"/>
                <a:cs typeface="Times New Roman" pitchFamily="18" charset="0"/>
              </a:rPr>
              <a:t>      </a:t>
            </a:r>
            <a:r>
              <a:rPr lang="ru-RU" sz="1800" dirty="0" smtClean="0">
                <a:solidFill>
                  <a:schemeClr val="accent6">
                    <a:lumMod val="50000"/>
                  </a:schemeClr>
                </a:solidFill>
                <a:latin typeface="Times New Roman" pitchFamily="18" charset="0"/>
                <a:cs typeface="Times New Roman" pitchFamily="18" charset="0"/>
              </a:rPr>
              <a:t>Накануне 70- </a:t>
            </a:r>
            <a:r>
              <a:rPr lang="ru-RU" sz="1800" dirty="0" err="1" smtClean="0">
                <a:solidFill>
                  <a:schemeClr val="accent6">
                    <a:lumMod val="50000"/>
                  </a:schemeClr>
                </a:solidFill>
                <a:latin typeface="Times New Roman" pitchFamily="18" charset="0"/>
                <a:cs typeface="Times New Roman" pitchFamily="18" charset="0"/>
              </a:rPr>
              <a:t>летия</a:t>
            </a:r>
            <a:r>
              <a:rPr lang="ru-RU" sz="1800" dirty="0" smtClean="0">
                <a:solidFill>
                  <a:schemeClr val="accent6">
                    <a:lumMod val="50000"/>
                  </a:schemeClr>
                </a:solidFill>
                <a:latin typeface="Times New Roman" pitchFamily="18" charset="0"/>
                <a:cs typeface="Times New Roman" pitchFamily="18" charset="0"/>
              </a:rPr>
              <a:t> освобождения поселка Гвардейского в поселковой больнице на средства торговой марки «Скворцово» отремонтирована и переоборудована  специальная палата для ветеранов войны, труда и детей войны.</a:t>
            </a:r>
          </a:p>
          <a:p>
            <a:pPr>
              <a:buNone/>
            </a:pPr>
            <a:r>
              <a:rPr lang="ru-RU" sz="1800" dirty="0" smtClean="0">
                <a:solidFill>
                  <a:schemeClr val="accent6">
                    <a:lumMod val="50000"/>
                  </a:schemeClr>
                </a:solidFill>
                <a:latin typeface="Times New Roman" pitchFamily="18" charset="0"/>
                <a:cs typeface="Times New Roman" pitchFamily="18" charset="0"/>
              </a:rPr>
              <a:t>      Был произведен капитальный ремонт помещения. Душевая и санитарная комнаты отвечают всем требованиям гигиены и комфорта. В палате появились холодильник и телевизор, закуплена новая мебель, а функциональные кровати, по словам главного врача больницы Ольги Горенко, последнее слово техники.</a:t>
            </a:r>
          </a:p>
          <a:p>
            <a:pPr>
              <a:buNone/>
            </a:pPr>
            <a:endParaRPr lang="ru-RU" sz="1800" dirty="0" smtClean="0">
              <a:latin typeface="Times New Roman" pitchFamily="18" charset="0"/>
              <a:cs typeface="Times New Roman" pitchFamily="18" charset="0"/>
            </a:endParaRPr>
          </a:p>
          <a:p>
            <a:endParaRPr lang="ru-RU" sz="1800" dirty="0"/>
          </a:p>
        </p:txBody>
      </p:sp>
      <p:sp>
        <p:nvSpPr>
          <p:cNvPr id="7" name="Прямоугольник 6"/>
          <p:cNvSpPr/>
          <p:nvPr/>
        </p:nvSpPr>
        <p:spPr>
          <a:xfrm>
            <a:off x="755576" y="692696"/>
            <a:ext cx="7776864" cy="400110"/>
          </a:xfrm>
          <a:prstGeom prst="rect">
            <a:avLst/>
          </a:prstGeom>
        </p:spPr>
        <p:txBody>
          <a:bodyPr wrap="square">
            <a:spAutoFit/>
          </a:bodyPr>
          <a:lstStyle/>
          <a:p>
            <a:pPr algn="ctr"/>
            <a:r>
              <a:rPr lang="ru-RU" sz="2000" b="1" dirty="0" smtClean="0">
                <a:solidFill>
                  <a:schemeClr val="accent2">
                    <a:lumMod val="50000"/>
                  </a:schemeClr>
                </a:solidFill>
                <a:latin typeface="Times New Roman" pitchFamily="18" charset="0"/>
                <a:cs typeface="Times New Roman" pitchFamily="18" charset="0"/>
              </a:rPr>
              <a:t>Палата для ветеранов 2014 г.</a:t>
            </a:r>
            <a:endParaRPr lang="ru-RU" sz="2000" dirty="0" smtClean="0">
              <a:solidFill>
                <a:schemeClr val="accent2">
                  <a:lumMod val="50000"/>
                </a:schemeClr>
              </a:solidFill>
              <a:latin typeface="Times New Roman" pitchFamily="18" charset="0"/>
              <a:cs typeface="Times New Roman" pitchFamily="18" charset="0"/>
            </a:endParaRPr>
          </a:p>
        </p:txBody>
      </p:sp>
      <p:pic>
        <p:nvPicPr>
          <p:cNvPr id="6" name="Picture 2" descr="D:\Документы\Маркетинг\все фото\СЛАЙДШОУ ДЛЯ ИГОРЯ ВИТАЛЬЕВИЧА\и социалка\палата ветеранов.JPG"/>
          <p:cNvPicPr>
            <a:picLocks noChangeAspect="1" noChangeArrowheads="1"/>
          </p:cNvPicPr>
          <p:nvPr/>
        </p:nvPicPr>
        <p:blipFill>
          <a:blip r:embed="rId2" cstate="print"/>
          <a:srcRect/>
          <a:stretch>
            <a:fillRect/>
          </a:stretch>
        </p:blipFill>
        <p:spPr bwMode="auto">
          <a:xfrm>
            <a:off x="4644008" y="3357262"/>
            <a:ext cx="4320480" cy="2952058"/>
          </a:xfrm>
          <a:prstGeom prst="rect">
            <a:avLst/>
          </a:prstGeom>
          <a:solidFill>
            <a:schemeClr val="accent6">
              <a:lumMod val="50000"/>
            </a:schemeClr>
          </a:solidFill>
          <a:ln w="12700">
            <a:solidFill>
              <a:schemeClr val="tx1"/>
            </a:solidFill>
          </a:ln>
          <a:effectLst>
            <a:outerShdw blurRad="50800" dist="38100" dir="2700000" algn="tl" rotWithShape="0">
              <a:prstClr val="black">
                <a:alpha val="40000"/>
              </a:prstClr>
            </a:outerShdw>
          </a:effectLst>
        </p:spPr>
      </p:pic>
      <p:pic>
        <p:nvPicPr>
          <p:cNvPr id="44034" name="Picture 2" descr="\\M-9\public\ДОБРЫЕ ДЕЛА\Уютный 2\GINO7869.JPG"/>
          <p:cNvPicPr>
            <a:picLocks noChangeAspect="1" noChangeArrowheads="1"/>
          </p:cNvPicPr>
          <p:nvPr/>
        </p:nvPicPr>
        <p:blipFill>
          <a:blip r:embed="rId3" cstate="print"/>
          <a:srcRect/>
          <a:stretch>
            <a:fillRect/>
          </a:stretch>
        </p:blipFill>
        <p:spPr bwMode="auto">
          <a:xfrm>
            <a:off x="179512" y="3429000"/>
            <a:ext cx="4320480" cy="2880320"/>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2595</TotalTime>
  <Words>893</Words>
  <Application>Microsoft Office PowerPoint</Application>
  <PresentationFormat>Экран (4:3)</PresentationFormat>
  <Paragraphs>148</Paragraphs>
  <Slides>17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17</vt:i4>
      </vt:variant>
    </vt:vector>
  </HeadingPairs>
  <TitlesOfParts>
    <vt:vector size="18" baseType="lpstr">
      <vt:lpstr>Трек</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vector>
  </TitlesOfParts>
  <Company>Скворцово</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Админ</dc:creator>
  <cp:lastModifiedBy>Админ</cp:lastModifiedBy>
  <cp:revision>244</cp:revision>
  <dcterms:created xsi:type="dcterms:W3CDTF">2013-05-28T06:50:28Z</dcterms:created>
  <dcterms:modified xsi:type="dcterms:W3CDTF">2016-03-28T14:15:57Z</dcterms:modified>
</cp:coreProperties>
</file>